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6"/>
  </p:notesMasterIdLst>
  <p:sldIdLst>
    <p:sldId id="256" r:id="rId2"/>
    <p:sldId id="263" r:id="rId3"/>
    <p:sldId id="260" r:id="rId4"/>
    <p:sldId id="264" r:id="rId5"/>
    <p:sldId id="259" r:id="rId6"/>
    <p:sldId id="267" r:id="rId7"/>
    <p:sldId id="268" r:id="rId8"/>
    <p:sldId id="265" r:id="rId9"/>
    <p:sldId id="269" r:id="rId10"/>
    <p:sldId id="270" r:id="rId11"/>
    <p:sldId id="271" r:id="rId12"/>
    <p:sldId id="272" r:id="rId13"/>
    <p:sldId id="258" r:id="rId14"/>
    <p:sldId id="266"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雨霏 郑" initials="雨霏" lastIdx="12" clrIdx="0">
    <p:extLst>
      <p:ext uri="{19B8F6BF-5375-455C-9EA6-DF929625EA0E}">
        <p15:presenceInfo xmlns:p15="http://schemas.microsoft.com/office/powerpoint/2012/main" userId="564e2e16aa9f058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472C4"/>
    <a:srgbClr val="C0D8ED"/>
    <a:srgbClr val="4A66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0" autoAdjust="0"/>
    <p:restoredTop sz="72748" autoAdjust="0"/>
  </p:normalViewPr>
  <p:slideViewPr>
    <p:cSldViewPr snapToGrid="0">
      <p:cViewPr varScale="1">
        <p:scale>
          <a:sx n="64" d="100"/>
          <a:sy n="64" d="100"/>
        </p:scale>
        <p:origin x="1599" y="45"/>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0BDC96-5117-43AD-900D-4EE09D1E6CE0}" type="datetimeFigureOut">
              <a:rPr lang="zh-CN" altLang="en-US" smtClean="0"/>
              <a:t>2020/2/3</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C44A3A-8103-4DCA-A76D-5A8BA5B0C182}" type="slidenum">
              <a:rPr lang="zh-CN" altLang="en-US" smtClean="0"/>
              <a:t>‹#›</a:t>
            </a:fld>
            <a:endParaRPr lang="zh-CN" altLang="en-US"/>
          </a:p>
        </p:txBody>
      </p:sp>
    </p:spTree>
    <p:extLst>
      <p:ext uri="{BB962C8B-B14F-4D97-AF65-F5344CB8AC3E}">
        <p14:creationId xmlns:p14="http://schemas.microsoft.com/office/powerpoint/2010/main" val="1857722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For all the listeners </a:t>
            </a:r>
            <a:r>
              <a:rPr lang="en-US" altLang="zh-CN"/>
              <a:t>good morning, </a:t>
            </a:r>
            <a:r>
              <a:rPr lang="en-US" altLang="zh-CN" dirty="0"/>
              <a:t>I am Yufei Zheng from Saito Laboratory. This is the title of my presentation today. </a:t>
            </a:r>
          </a:p>
        </p:txBody>
      </p:sp>
      <p:sp>
        <p:nvSpPr>
          <p:cNvPr id="4" name="灯片编号占位符 3"/>
          <p:cNvSpPr>
            <a:spLocks noGrp="1"/>
          </p:cNvSpPr>
          <p:nvPr>
            <p:ph type="sldNum" sz="quarter" idx="5"/>
          </p:nvPr>
        </p:nvSpPr>
        <p:spPr/>
        <p:txBody>
          <a:bodyPr/>
          <a:lstStyle/>
          <a:p>
            <a:fld id="{54C44A3A-8103-4DCA-A76D-5A8BA5B0C182}" type="slidenum">
              <a:rPr lang="zh-CN" altLang="en-US" smtClean="0"/>
              <a:t>1</a:t>
            </a:fld>
            <a:endParaRPr lang="zh-CN" altLang="en-US"/>
          </a:p>
        </p:txBody>
      </p:sp>
    </p:spTree>
    <p:extLst>
      <p:ext uri="{BB962C8B-B14F-4D97-AF65-F5344CB8AC3E}">
        <p14:creationId xmlns:p14="http://schemas.microsoft.com/office/powerpoint/2010/main" val="42716573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altLang="zh-CN" dirty="0"/>
              <a:t>And the last part is to introduce various physics conditions for physical simulation system including some external forces. Currently I have implemented the wind system. The user can change the parameters of wind,  like the strength and the direction. In the future, I would like to implement the character movements like jumping, spinning and so on. But at this time the result of combining external force system and user input folded surface is not so well. So I also need to improve the fit of them. </a:t>
            </a:r>
            <a:endParaRPr lang="zh-CN" altLang="en-US" dirty="0"/>
          </a:p>
        </p:txBody>
      </p:sp>
      <p:sp>
        <p:nvSpPr>
          <p:cNvPr id="4" name="灯片编号占位符 3"/>
          <p:cNvSpPr>
            <a:spLocks noGrp="1"/>
          </p:cNvSpPr>
          <p:nvPr>
            <p:ph type="sldNum" sz="quarter" idx="5"/>
          </p:nvPr>
        </p:nvSpPr>
        <p:spPr/>
        <p:txBody>
          <a:bodyPr/>
          <a:lstStyle/>
          <a:p>
            <a:fld id="{54C44A3A-8103-4DCA-A76D-5A8BA5B0C182}" type="slidenum">
              <a:rPr lang="zh-CN" altLang="en-US" smtClean="0"/>
              <a:t>10</a:t>
            </a:fld>
            <a:endParaRPr lang="zh-CN" altLang="en-US"/>
          </a:p>
        </p:txBody>
      </p:sp>
    </p:spTree>
    <p:extLst>
      <p:ext uri="{BB962C8B-B14F-4D97-AF65-F5344CB8AC3E}">
        <p14:creationId xmlns:p14="http://schemas.microsoft.com/office/powerpoint/2010/main" val="13478847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altLang="zh-CN" dirty="0"/>
              <a:t>In</a:t>
            </a:r>
            <a:r>
              <a:rPr lang="zh-CN" altLang="en-US" dirty="0"/>
              <a:t> </a:t>
            </a:r>
            <a:r>
              <a:rPr lang="en-US" altLang="zh-CN" dirty="0"/>
              <a:t>addition,</a:t>
            </a:r>
            <a:r>
              <a:rPr lang="zh-CN" altLang="en-US" dirty="0"/>
              <a:t> </a:t>
            </a:r>
            <a:r>
              <a:rPr lang="en-US" altLang="zh-CN" dirty="0"/>
              <a:t>in</a:t>
            </a:r>
            <a:r>
              <a:rPr lang="zh-CN" altLang="en-US" dirty="0"/>
              <a:t> </a:t>
            </a:r>
            <a:r>
              <a:rPr lang="en-US" altLang="zh-CN" dirty="0"/>
              <a:t>order</a:t>
            </a:r>
            <a:r>
              <a:rPr lang="zh-CN" altLang="en-US" dirty="0"/>
              <a:t> </a:t>
            </a:r>
            <a:r>
              <a:rPr lang="en-US" altLang="zh-CN" dirty="0"/>
              <a:t>to</a:t>
            </a:r>
            <a:r>
              <a:rPr lang="zh-CN" altLang="en-US" dirty="0"/>
              <a:t> </a:t>
            </a:r>
            <a:r>
              <a:rPr lang="en-US" altLang="zh-CN" dirty="0"/>
              <a:t>let my system easier to use, I have made a user interface based on JavaFX. The user can select different tools on the sub windows, and draw the curves on the cloth model in the main window to make the folded surface. As the functionality increases, I will continue to update and improve my user interface in the future. </a:t>
            </a:r>
            <a:endParaRPr lang="zh-CN" altLang="en-US" dirty="0"/>
          </a:p>
        </p:txBody>
      </p:sp>
      <p:sp>
        <p:nvSpPr>
          <p:cNvPr id="4" name="灯片编号占位符 3"/>
          <p:cNvSpPr>
            <a:spLocks noGrp="1"/>
          </p:cNvSpPr>
          <p:nvPr>
            <p:ph type="sldNum" sz="quarter" idx="5"/>
          </p:nvPr>
        </p:nvSpPr>
        <p:spPr/>
        <p:txBody>
          <a:bodyPr/>
          <a:lstStyle/>
          <a:p>
            <a:fld id="{54C44A3A-8103-4DCA-A76D-5A8BA5B0C182}" type="slidenum">
              <a:rPr lang="zh-CN" altLang="en-US" smtClean="0"/>
              <a:t>11</a:t>
            </a:fld>
            <a:endParaRPr lang="zh-CN" altLang="en-US"/>
          </a:p>
        </p:txBody>
      </p:sp>
    </p:spTree>
    <p:extLst>
      <p:ext uri="{BB962C8B-B14F-4D97-AF65-F5344CB8AC3E}">
        <p14:creationId xmlns:p14="http://schemas.microsoft.com/office/powerpoint/2010/main" val="3412163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altLang="zh-CN" dirty="0"/>
              <a:t>Since the results of my method vary from person to person, it is impossible to evaluate it by numerical criteria. So I decide to make the evaluation by compare the result with real cloth photos. </a:t>
            </a:r>
            <a:endParaRPr lang="zh-CN" altLang="en-US" dirty="0"/>
          </a:p>
        </p:txBody>
      </p:sp>
      <p:sp>
        <p:nvSpPr>
          <p:cNvPr id="4" name="灯片编号占位符 3"/>
          <p:cNvSpPr>
            <a:spLocks noGrp="1"/>
          </p:cNvSpPr>
          <p:nvPr>
            <p:ph type="sldNum" sz="quarter" idx="5"/>
          </p:nvPr>
        </p:nvSpPr>
        <p:spPr/>
        <p:txBody>
          <a:bodyPr/>
          <a:lstStyle/>
          <a:p>
            <a:fld id="{54C44A3A-8103-4DCA-A76D-5A8BA5B0C182}" type="slidenum">
              <a:rPr lang="zh-CN" altLang="en-US" smtClean="0"/>
              <a:t>12</a:t>
            </a:fld>
            <a:endParaRPr lang="zh-CN" altLang="en-US"/>
          </a:p>
        </p:txBody>
      </p:sp>
    </p:spTree>
    <p:extLst>
      <p:ext uri="{BB962C8B-B14F-4D97-AF65-F5344CB8AC3E}">
        <p14:creationId xmlns:p14="http://schemas.microsoft.com/office/powerpoint/2010/main" val="605020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is the simple section composition of my master’s thesis. I will separate it into six sections: Introduction, Related works, Grid reconstruction, Physical simulation system upgrade, Results and evaluation, and Conclusion part. The part marked Future work indicates that it is not complete yet. </a:t>
            </a:r>
            <a:endParaRPr lang="zh-CN" altLang="en-US" dirty="0"/>
          </a:p>
        </p:txBody>
      </p:sp>
      <p:sp>
        <p:nvSpPr>
          <p:cNvPr id="4" name="灯片编号占位符 3"/>
          <p:cNvSpPr>
            <a:spLocks noGrp="1"/>
          </p:cNvSpPr>
          <p:nvPr>
            <p:ph type="sldNum" sz="quarter" idx="5"/>
          </p:nvPr>
        </p:nvSpPr>
        <p:spPr/>
        <p:txBody>
          <a:bodyPr/>
          <a:lstStyle/>
          <a:p>
            <a:fld id="{54C44A3A-8103-4DCA-A76D-5A8BA5B0C182}" type="slidenum">
              <a:rPr lang="zh-CN" altLang="en-US" smtClean="0"/>
              <a:t>13</a:t>
            </a:fld>
            <a:endParaRPr lang="zh-CN" altLang="en-US"/>
          </a:p>
        </p:txBody>
      </p:sp>
    </p:spTree>
    <p:extLst>
      <p:ext uri="{BB962C8B-B14F-4D97-AF65-F5344CB8AC3E}">
        <p14:creationId xmlns:p14="http://schemas.microsoft.com/office/powerpoint/2010/main" val="42922749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altLang="zh-CN" sz="1200" dirty="0"/>
              <a:t>Here are some example of the results of current system. The paper on my previous work with Shi has been published in last year's Cyberworlds 2019 as full paper, and I am also working on preparing another two submissions for my current work this year. In the future, the most important things for me is to implement the new algorithms and tools I plan to do one by one.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US" altLang="zh-CN" sz="1200" dirty="0"/>
          </a:p>
          <a:p>
            <a:pPr marL="0" marR="0" lvl="0" indent="0" algn="just" defTabSz="914400" rtl="0" eaLnBrk="1" fontAlgn="auto" latinLnBrk="0" hangingPunct="1">
              <a:lnSpc>
                <a:spcPct val="100000"/>
              </a:lnSpc>
              <a:spcBef>
                <a:spcPts val="0"/>
              </a:spcBef>
              <a:spcAft>
                <a:spcPts val="0"/>
              </a:spcAft>
              <a:buClrTx/>
              <a:buSzTx/>
              <a:buFontTx/>
              <a:buNone/>
              <a:tabLst/>
              <a:defRPr/>
            </a:pPr>
            <a:r>
              <a:rPr lang="en-US" altLang="zh-CN" sz="1200" dirty="0"/>
              <a:t>This is the end of my presentation, thank you for your listening. </a:t>
            </a:r>
            <a:endParaRPr lang="zh-CN" altLang="en-US" sz="1200" dirty="0"/>
          </a:p>
          <a:p>
            <a:pPr algn="just"/>
            <a:endParaRPr lang="zh-CN" altLang="en-US" sz="1200" dirty="0"/>
          </a:p>
          <a:p>
            <a:endParaRPr lang="zh-CN" altLang="en-US" dirty="0"/>
          </a:p>
        </p:txBody>
      </p:sp>
      <p:sp>
        <p:nvSpPr>
          <p:cNvPr id="4" name="灯片编号占位符 3"/>
          <p:cNvSpPr>
            <a:spLocks noGrp="1"/>
          </p:cNvSpPr>
          <p:nvPr>
            <p:ph type="sldNum" sz="quarter" idx="5"/>
          </p:nvPr>
        </p:nvSpPr>
        <p:spPr/>
        <p:txBody>
          <a:bodyPr/>
          <a:lstStyle/>
          <a:p>
            <a:fld id="{54C44A3A-8103-4DCA-A76D-5A8BA5B0C182}" type="slidenum">
              <a:rPr lang="zh-CN" altLang="en-US" smtClean="0"/>
              <a:t>14</a:t>
            </a:fld>
            <a:endParaRPr lang="zh-CN" altLang="en-US"/>
          </a:p>
        </p:txBody>
      </p:sp>
    </p:spTree>
    <p:extLst>
      <p:ext uri="{BB962C8B-B14F-4D97-AF65-F5344CB8AC3E}">
        <p14:creationId xmlns:p14="http://schemas.microsoft.com/office/powerpoint/2010/main" val="11710399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first, let me introduce the research background. Cloth is a very important part of the figure paintings, and the folds on the cloth are the most intuitive part to express the texture and effect of it. But for beginners, it is very difficult to hold the correct physical expression of the folds that based on the force condition and the feature of the fabric quality, and it is also hard to draw the correct folds shading according to the light. Not only that, but drawing the correct folds also requires  good understanding of the cloth’s sewing structure. Therefore, I hope to implement a system that can help people draw the picture of cloth with realistic folds and provide them with reference image. </a:t>
            </a:r>
            <a:endParaRPr lang="zh-CN" altLang="en-US" dirty="0"/>
          </a:p>
        </p:txBody>
      </p:sp>
      <p:sp>
        <p:nvSpPr>
          <p:cNvPr id="4" name="灯片编号占位符 3"/>
          <p:cNvSpPr>
            <a:spLocks noGrp="1"/>
          </p:cNvSpPr>
          <p:nvPr>
            <p:ph type="sldNum" sz="quarter" idx="5"/>
          </p:nvPr>
        </p:nvSpPr>
        <p:spPr/>
        <p:txBody>
          <a:bodyPr/>
          <a:lstStyle/>
          <a:p>
            <a:fld id="{54C44A3A-8103-4DCA-A76D-5A8BA5B0C182}" type="slidenum">
              <a:rPr lang="zh-CN" altLang="en-US" smtClean="0"/>
              <a:t>2</a:t>
            </a:fld>
            <a:endParaRPr lang="zh-CN" altLang="en-US"/>
          </a:p>
        </p:txBody>
      </p:sp>
    </p:spTree>
    <p:extLst>
      <p:ext uri="{BB962C8B-B14F-4D97-AF65-F5344CB8AC3E}">
        <p14:creationId xmlns:p14="http://schemas.microsoft.com/office/powerpoint/2010/main" val="4004222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 fact, currently most of those systems for interactively generating folds are focusing on generating 3D models rather than just getting a single 2D cloth image. Such systems have a high demand for user expertise, and there are also many limitations on the location and shape of the generated folds. </a:t>
            </a:r>
          </a:p>
          <a:p>
            <a:r>
              <a:rPr lang="en-US" altLang="zh-CN" dirty="0"/>
              <a:t>Some machine learning based method only </a:t>
            </a:r>
            <a:r>
              <a:rPr lang="en-US" altLang="zh-CN" sz="1200" dirty="0"/>
              <a:t>can generate the model of cloth that the style is already existing in the database. </a:t>
            </a:r>
          </a:p>
        </p:txBody>
      </p:sp>
      <p:sp>
        <p:nvSpPr>
          <p:cNvPr id="4" name="灯片编号占位符 3"/>
          <p:cNvSpPr>
            <a:spLocks noGrp="1"/>
          </p:cNvSpPr>
          <p:nvPr>
            <p:ph type="sldNum" sz="quarter" idx="5"/>
          </p:nvPr>
        </p:nvSpPr>
        <p:spPr/>
        <p:txBody>
          <a:bodyPr/>
          <a:lstStyle/>
          <a:p>
            <a:fld id="{54C44A3A-8103-4DCA-A76D-5A8BA5B0C182}" type="slidenum">
              <a:rPr lang="zh-CN" altLang="en-US" smtClean="0"/>
              <a:t>3</a:t>
            </a:fld>
            <a:endParaRPr lang="zh-CN" altLang="en-US"/>
          </a:p>
        </p:txBody>
      </p:sp>
    </p:spTree>
    <p:extLst>
      <p:ext uri="{BB962C8B-B14F-4D97-AF65-F5344CB8AC3E}">
        <p14:creationId xmlns:p14="http://schemas.microsoft.com/office/powerpoint/2010/main" val="40119084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Depend on the problems I mentioned, my research purpose is to </a:t>
            </a:r>
            <a:r>
              <a:rPr lang="en-US" altLang="zh-CN" dirty="0">
                <a:solidFill>
                  <a:schemeClr val="tx2"/>
                </a:solidFill>
              </a:rPr>
              <a:t>design and implement an interactive system for generating cloth images by sketching on the cloth model to make folds based on real cloth photos or user needs.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solidFill>
                  <a:schemeClr val="tx2"/>
                </a:solidFill>
              </a:rPr>
              <a:t>This system must to be easy to use, which is convenient for the beginners that don’t hold enough expertise.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solidFill>
                  <a:schemeClr val="tx2"/>
                </a:solidFill>
              </a:rPr>
              <a:t>In order to show the shape of the folds more realistically, the system will also provide a </a:t>
            </a:r>
            <a:r>
              <a:rPr lang="en-US" altLang="zh-CN" dirty="0"/>
              <a:t>basic physical simulation systems, including spring force, gravity, friction, support force, and wind. The user can change the parameters of these forces interactively. And in order to be able to adapt to different situations, the style and the position of the folds are basically unrestricted, the user can be free to adjust them.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solidFill>
                  <a:schemeClr val="tx2"/>
                </a:solidFill>
              </a:rPr>
              <a:t>As shown in the image below, the red lines do not represent the boundary line of the folds in the meaning of painting, but refers to the trend and position of the fold. I hope my system can generate the folds image as the user wants as much as possible just according to these simple lines. </a:t>
            </a:r>
          </a:p>
        </p:txBody>
      </p:sp>
      <p:sp>
        <p:nvSpPr>
          <p:cNvPr id="4" name="灯片编号占位符 3"/>
          <p:cNvSpPr>
            <a:spLocks noGrp="1"/>
          </p:cNvSpPr>
          <p:nvPr>
            <p:ph type="sldNum" sz="quarter" idx="5"/>
          </p:nvPr>
        </p:nvSpPr>
        <p:spPr/>
        <p:txBody>
          <a:bodyPr/>
          <a:lstStyle/>
          <a:p>
            <a:fld id="{54C44A3A-8103-4DCA-A76D-5A8BA5B0C182}" type="slidenum">
              <a:rPr lang="zh-CN" altLang="en-US" smtClean="0"/>
              <a:t>4</a:t>
            </a:fld>
            <a:endParaRPr lang="zh-CN" altLang="en-US"/>
          </a:p>
        </p:txBody>
      </p:sp>
    </p:spTree>
    <p:extLst>
      <p:ext uri="{BB962C8B-B14F-4D97-AF65-F5344CB8AC3E}">
        <p14:creationId xmlns:p14="http://schemas.microsoft.com/office/powerpoint/2010/main" val="2857039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Then I will introduce Shi’s work. This sketch-based method is focusing on making realistic cloth images. His method gave me an idea for generating folds images in a simple way. Users can preprocess the input clothing model through the physical simulation system based on a improved </a:t>
            </a:r>
            <a:r>
              <a:rPr lang="en-US" altLang="zh-CN" dirty="0" err="1"/>
              <a:t>Provot’s</a:t>
            </a:r>
            <a:r>
              <a:rPr lang="en-US" altLang="zh-CN" dirty="0"/>
              <a:t> mass-spring system, then directly draw curves on the cloth model to generate folded surface, and finally adjust the folds through smoothing method and the physical simulation system again. Different from the previous related works, Shi’s work only focuses on the generation of a single folds 2D image instead of a 3D cloth model, so the height of the folds is not controllable, and the generated folded surface model will become unreal once rotated. </a:t>
            </a:r>
          </a:p>
        </p:txBody>
      </p:sp>
      <p:sp>
        <p:nvSpPr>
          <p:cNvPr id="4" name="灯片编号占位符 3"/>
          <p:cNvSpPr>
            <a:spLocks noGrp="1"/>
          </p:cNvSpPr>
          <p:nvPr>
            <p:ph type="sldNum" sz="quarter" idx="5"/>
          </p:nvPr>
        </p:nvSpPr>
        <p:spPr/>
        <p:txBody>
          <a:bodyPr/>
          <a:lstStyle/>
          <a:p>
            <a:fld id="{54C44A3A-8103-4DCA-A76D-5A8BA5B0C182}" type="slidenum">
              <a:rPr lang="zh-CN" altLang="en-US" smtClean="0"/>
              <a:t>5</a:t>
            </a:fld>
            <a:endParaRPr lang="zh-CN" altLang="en-US"/>
          </a:p>
        </p:txBody>
      </p:sp>
    </p:spTree>
    <p:extLst>
      <p:ext uri="{BB962C8B-B14F-4D97-AF65-F5344CB8AC3E}">
        <p14:creationId xmlns:p14="http://schemas.microsoft.com/office/powerpoint/2010/main" val="2430658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So this time my research purpose and main goal is to </a:t>
            </a:r>
            <a:r>
              <a:rPr lang="en-US" altLang="zh-CN" dirty="0">
                <a:solidFill>
                  <a:schemeClr val="tx2"/>
                </a:solidFill>
              </a:rPr>
              <a:t>solve the problems in the process of generating folded surfaces and improve the quality of the results on the steps c and d in Shi’s system . </a:t>
            </a:r>
          </a:p>
          <a:p>
            <a:r>
              <a:rPr lang="en-US" altLang="zh-CN" dirty="0"/>
              <a:t>Shi only provides a simple mesh reconstruction method to generate folded surface based on input curves, which cannot adjust folds’ shape and are not realistic most of the time. So I am going to add a local remeshing </a:t>
            </a:r>
            <a:r>
              <a:rPr lang="en-US" altLang="zh-CN" dirty="0">
                <a:solidFill>
                  <a:schemeClr val="accent3">
                    <a:lumMod val="75000"/>
                  </a:schemeClr>
                </a:solidFill>
              </a:rPr>
              <a:t>algorithms that can interactively modify the shape of the folds in real time. It can be seen from c and d in the figure on the left that the shape of folds generated by Shi’s method will change greatly or even disappear after physical simulation, and Shi only provides a very single physical simulation environment in which parameters cannot be adjusted. So I decide to update it by adding various parameter-controllable physical simulation conditions, and improve the stability of the generated folding surface according to some new algorithms. In addition, the UI of Shi is very simple and hard to use, so I also implement a fully functional UI interface with good appearance. </a:t>
            </a:r>
            <a:endParaRPr lang="en-US" altLang="zh-CN" dirty="0"/>
          </a:p>
        </p:txBody>
      </p:sp>
      <p:sp>
        <p:nvSpPr>
          <p:cNvPr id="4" name="灯片编号占位符 3"/>
          <p:cNvSpPr>
            <a:spLocks noGrp="1"/>
          </p:cNvSpPr>
          <p:nvPr>
            <p:ph type="sldNum" sz="quarter" idx="5"/>
          </p:nvPr>
        </p:nvSpPr>
        <p:spPr/>
        <p:txBody>
          <a:bodyPr/>
          <a:lstStyle/>
          <a:p>
            <a:fld id="{54C44A3A-8103-4DCA-A76D-5A8BA5B0C182}" type="slidenum">
              <a:rPr lang="zh-CN" altLang="en-US" smtClean="0"/>
              <a:t>6</a:t>
            </a:fld>
            <a:endParaRPr lang="zh-CN" altLang="en-US"/>
          </a:p>
        </p:txBody>
      </p:sp>
    </p:spTree>
    <p:extLst>
      <p:ext uri="{BB962C8B-B14F-4D97-AF65-F5344CB8AC3E}">
        <p14:creationId xmlns:p14="http://schemas.microsoft.com/office/powerpoint/2010/main" val="3343316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altLang="zh-CN" sz="1200" dirty="0"/>
              <a:t>The first new feature I added is remeshing method, which included global remeshing method and local remeshing method. The global remeshing is used before applying the physical simulation. In these two comparisons we can see that global remeshing can help to optimize the grid structure to make physical simulation result looks better. After the global remeshing, some unexpected folds will disappear, the shape of other folds will also be more gently. </a:t>
            </a:r>
          </a:p>
          <a:p>
            <a:pPr marL="0" marR="0" lvl="0" indent="0" algn="just" defTabSz="914400" rtl="0" eaLnBrk="1" fontAlgn="auto" latinLnBrk="0" hangingPunct="1">
              <a:lnSpc>
                <a:spcPct val="100000"/>
              </a:lnSpc>
              <a:spcBef>
                <a:spcPts val="0"/>
              </a:spcBef>
              <a:spcAft>
                <a:spcPts val="0"/>
              </a:spcAft>
              <a:buClrTx/>
              <a:buSzTx/>
              <a:buFontTx/>
              <a:buNone/>
              <a:tabLst/>
              <a:defRPr/>
            </a:pPr>
            <a:r>
              <a:rPr lang="en-US" altLang="zh-CN" sz="1200" dirty="0"/>
              <a:t>The next one is local remeshing method, which is under implemented currently. In Shi's method, he can only make a sharp mountain and then do the constraint smoothing operation to obtain the folded surface model, but this will make the shape of the folds uncontrollable and often contrary to the user's idea. </a:t>
            </a:r>
          </a:p>
          <a:p>
            <a:pPr marL="0" marR="0" lvl="0" indent="0" algn="just" defTabSz="914400" rtl="0" eaLnBrk="1" fontAlgn="auto" latinLnBrk="0" hangingPunct="1">
              <a:lnSpc>
                <a:spcPct val="100000"/>
              </a:lnSpc>
              <a:spcBef>
                <a:spcPts val="0"/>
              </a:spcBef>
              <a:spcAft>
                <a:spcPts val="0"/>
              </a:spcAft>
              <a:buClrTx/>
              <a:buSzTx/>
              <a:buFontTx/>
              <a:buNone/>
              <a:tabLst/>
              <a:defRPr/>
            </a:pPr>
            <a:r>
              <a:rPr lang="en-US" altLang="zh-CN" sz="1200" dirty="0"/>
              <a:t>So based on the reconstructed grid structure made by Shi’s algorithm, I will add some control points on the grid and </a:t>
            </a:r>
            <a:r>
              <a:rPr lang="en-US" altLang="zh-CN" dirty="0">
                <a:solidFill>
                  <a:srgbClr val="0070C0"/>
                </a:solidFill>
              </a:rPr>
              <a:t>provide users with tools to move them, making the shape of the generated folded surface controllable. Those control points will added on all the dark blue triangles that connect the user input new points and the surrounded points. By moving the control points, the user can create a soft or hard folds in different shapes. </a:t>
            </a:r>
            <a:endParaRPr lang="zh-CN" altLang="en-US" dirty="0"/>
          </a:p>
        </p:txBody>
      </p:sp>
      <p:sp>
        <p:nvSpPr>
          <p:cNvPr id="4" name="灯片编号占位符 3"/>
          <p:cNvSpPr>
            <a:spLocks noGrp="1"/>
          </p:cNvSpPr>
          <p:nvPr>
            <p:ph type="sldNum" sz="quarter" idx="5"/>
          </p:nvPr>
        </p:nvSpPr>
        <p:spPr/>
        <p:txBody>
          <a:bodyPr/>
          <a:lstStyle/>
          <a:p>
            <a:fld id="{54C44A3A-8103-4DCA-A76D-5A8BA5B0C182}" type="slidenum">
              <a:rPr lang="zh-CN" altLang="en-US" smtClean="0"/>
              <a:t>7</a:t>
            </a:fld>
            <a:endParaRPr lang="zh-CN" altLang="en-US"/>
          </a:p>
        </p:txBody>
      </p:sp>
    </p:spTree>
    <p:extLst>
      <p:ext uri="{BB962C8B-B14F-4D97-AF65-F5344CB8AC3E}">
        <p14:creationId xmlns:p14="http://schemas.microsoft.com/office/powerpoint/2010/main" val="41079178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altLang="zh-CN" dirty="0"/>
              <a:t>I proposed a solution to the problem that the fold shape will disappear after physical simulation in Shi's method because of the overstretch of the surface. </a:t>
            </a:r>
            <a:r>
              <a:rPr lang="en-US" altLang="zh-CN" dirty="0" err="1"/>
              <a:t>Provot's</a:t>
            </a:r>
            <a:r>
              <a:rPr lang="en-US" altLang="zh-CN" dirty="0"/>
              <a:t> spring system, which is also the basic related works in my system, has an algorithm for controlling the overstretch of the surface after physical simulation. It sets a maximum elongation factor for each spring. If the spring overstretch too much that go through this factor, it will return shorter in the opposite direction. Based on this idea, I changed the maximum elongation factor of the spring structures on the newly added folded surface locally, and enhanced the spring k-value of them. This operation can help </a:t>
            </a:r>
            <a:r>
              <a:rPr lang="en-US" altLang="zh-CN" dirty="0">
                <a:solidFill>
                  <a:srgbClr val="0070C0"/>
                </a:solidFill>
              </a:rPr>
              <a:t>avoid the shape of these folds changing too much or disappearing directly after the physical simulation. The upper two figures show the user input curve and the folded surface generated by it. The figure at the bottom left shows the physical simulation result without constraints, this folded surface tend to be disappear and the shape at the bottom of it can’t be kept. But the figure at the bottom right, which shows the result with constraints, can keep the shape in a degree. </a:t>
            </a:r>
            <a:endParaRPr lang="zh-CN" altLang="en-US" dirty="0"/>
          </a:p>
        </p:txBody>
      </p:sp>
      <p:sp>
        <p:nvSpPr>
          <p:cNvPr id="4" name="灯片编号占位符 3"/>
          <p:cNvSpPr>
            <a:spLocks noGrp="1"/>
          </p:cNvSpPr>
          <p:nvPr>
            <p:ph type="sldNum" sz="quarter" idx="5"/>
          </p:nvPr>
        </p:nvSpPr>
        <p:spPr/>
        <p:txBody>
          <a:bodyPr/>
          <a:lstStyle/>
          <a:p>
            <a:fld id="{54C44A3A-8103-4DCA-A76D-5A8BA5B0C182}" type="slidenum">
              <a:rPr lang="zh-CN" altLang="en-US" smtClean="0"/>
              <a:t>8</a:t>
            </a:fld>
            <a:endParaRPr lang="zh-CN" altLang="en-US"/>
          </a:p>
        </p:txBody>
      </p:sp>
    </p:spTree>
    <p:extLst>
      <p:ext uri="{BB962C8B-B14F-4D97-AF65-F5344CB8AC3E}">
        <p14:creationId xmlns:p14="http://schemas.microsoft.com/office/powerpoint/2010/main" val="26832125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altLang="zh-CN" dirty="0">
                <a:solidFill>
                  <a:schemeClr val="accent3">
                    <a:lumMod val="75000"/>
                  </a:schemeClr>
                </a:solidFill>
              </a:rPr>
              <a:t>The clothing model input by the user sometimes exists as a whole without local segmentation, which will make the physical simulation result unreal. The operation of adding sewing lines can further improve the quality of folds. But the traditional method of adding sewing pattern lines in some modeling software is hard to use and need enough expertise of the structure of cloth. So this time, u</a:t>
            </a:r>
            <a:r>
              <a:rPr lang="en-US" altLang="zh-CN" dirty="0"/>
              <a:t>sing the same idea as local </a:t>
            </a:r>
            <a:r>
              <a:rPr lang="en-US" altLang="zh-CN" dirty="0">
                <a:solidFill>
                  <a:schemeClr val="accent3">
                    <a:lumMod val="75000"/>
                  </a:schemeClr>
                </a:solidFill>
              </a:rPr>
              <a:t>spring parameter’s constraints, I also provide a interactively sketch-based method of inputting sewing lines that can help to produce the effect of local folds accumulation. </a:t>
            </a:r>
            <a:endParaRPr lang="zh-CN" altLang="en-US" dirty="0"/>
          </a:p>
        </p:txBody>
      </p:sp>
      <p:sp>
        <p:nvSpPr>
          <p:cNvPr id="4" name="灯片编号占位符 3"/>
          <p:cNvSpPr>
            <a:spLocks noGrp="1"/>
          </p:cNvSpPr>
          <p:nvPr>
            <p:ph type="sldNum" sz="quarter" idx="5"/>
          </p:nvPr>
        </p:nvSpPr>
        <p:spPr/>
        <p:txBody>
          <a:bodyPr/>
          <a:lstStyle/>
          <a:p>
            <a:fld id="{54C44A3A-8103-4DCA-A76D-5A8BA5B0C182}" type="slidenum">
              <a:rPr lang="zh-CN" altLang="en-US" smtClean="0"/>
              <a:t>9</a:t>
            </a:fld>
            <a:endParaRPr lang="zh-CN" altLang="en-US"/>
          </a:p>
        </p:txBody>
      </p:sp>
    </p:spTree>
    <p:extLst>
      <p:ext uri="{BB962C8B-B14F-4D97-AF65-F5344CB8AC3E}">
        <p14:creationId xmlns:p14="http://schemas.microsoft.com/office/powerpoint/2010/main" val="10908108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Rectangle 6"/>
          <p:cNvSpPr/>
          <p:nvPr/>
        </p:nvSpPr>
        <p:spPr>
          <a:xfrm>
            <a:off x="448091" y="3085765"/>
            <a:ext cx="8240108"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990600"/>
            <a:ext cx="7989752" cy="1504844"/>
          </a:xfrm>
          <a:effectLst/>
        </p:spPr>
        <p:txBody>
          <a:bodyPr anchor="b">
            <a:normAutofit/>
          </a:bodyPr>
          <a:lstStyle>
            <a:lvl1pPr>
              <a:defRPr sz="3600">
                <a:solidFill>
                  <a:schemeClr val="accent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581192" y="2495444"/>
            <a:ext cx="7989752"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19D73E6A-BB94-4C3A-809C-5E4F5CAEBABF}" type="datetimeFigureOut">
              <a:rPr lang="zh-CN" altLang="en-US" smtClean="0"/>
              <a:t>2020/2/3</a:t>
            </a:fld>
            <a:endParaRPr lang="zh-CN" alt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zh-CN"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EA0DAFE4-D351-4CE4-BD55-1ED7E9E34457}" type="slidenum">
              <a:rPr lang="zh-CN" altLang="en-US" smtClean="0"/>
              <a:t>‹#›</a:t>
            </a:fld>
            <a:endParaRPr lang="zh-CN" altLang="en-US"/>
          </a:p>
        </p:txBody>
      </p:sp>
    </p:spTree>
    <p:extLst>
      <p:ext uri="{BB962C8B-B14F-4D97-AF65-F5344CB8AC3E}">
        <p14:creationId xmlns:p14="http://schemas.microsoft.com/office/powerpoint/2010/main" val="4156593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9D73E6A-BB94-4C3A-809C-5E4F5CAEBABF}" type="datetimeFigureOut">
              <a:rPr lang="zh-CN" altLang="en-US" smtClean="0"/>
              <a:t>2020/2/3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A0DAFE4-D351-4CE4-BD55-1ED7E9E34457}" type="slidenum">
              <a:rPr lang="zh-CN" altLang="en-US" smtClean="0"/>
              <a:t>‹#›</a:t>
            </a:fld>
            <a:endParaRPr lang="zh-CN" altLang="en-US"/>
          </a:p>
        </p:txBody>
      </p:sp>
    </p:spTree>
    <p:extLst>
      <p:ext uri="{BB962C8B-B14F-4D97-AF65-F5344CB8AC3E}">
        <p14:creationId xmlns:p14="http://schemas.microsoft.com/office/powerpoint/2010/main" val="1711952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a:xfrm>
            <a:off x="6745255" y="5956136"/>
            <a:ext cx="947672" cy="365125"/>
          </a:xfrm>
        </p:spPr>
        <p:txBody>
          <a:bodyPr/>
          <a:lstStyle>
            <a:lvl1pPr>
              <a:defRPr>
                <a:solidFill>
                  <a:schemeClr val="accent1">
                    <a:lumMod val="75000"/>
                    <a:lumOff val="25000"/>
                  </a:schemeClr>
                </a:solidFill>
              </a:defRPr>
            </a:lvl1pPr>
          </a:lstStyle>
          <a:p>
            <a:fld id="{19D73E6A-BB94-4C3A-809C-5E4F5CAEBABF}" type="datetimeFigureOut">
              <a:rPr lang="zh-CN" altLang="en-US" smtClean="0"/>
              <a:t>2020/2/3</a:t>
            </a:fld>
            <a:endParaRPr lang="zh-CN" altLang="en-US"/>
          </a:p>
        </p:txBody>
      </p:sp>
      <p:sp>
        <p:nvSpPr>
          <p:cNvPr id="5" name="Footer Placeholder 4"/>
          <p:cNvSpPr>
            <a:spLocks noGrp="1"/>
          </p:cNvSpPr>
          <p:nvPr>
            <p:ph type="ftr" sz="quarter" idx="11"/>
          </p:nvPr>
        </p:nvSpPr>
        <p:spPr>
          <a:xfrm>
            <a:off x="581192" y="5951810"/>
            <a:ext cx="5922209" cy="365125"/>
          </a:xfrm>
        </p:spPr>
        <p:txBody>
          <a:bodyPr/>
          <a:lstStyle/>
          <a:p>
            <a:endParaRPr lang="zh-CN"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EA0DAFE4-D351-4CE4-BD55-1ED7E9E34457}" type="slidenum">
              <a:rPr lang="zh-CN" altLang="en-US" smtClean="0"/>
              <a:t>‹#›</a:t>
            </a:fld>
            <a:endParaRPr lang="zh-CN" altLang="en-US"/>
          </a:p>
        </p:txBody>
      </p:sp>
    </p:spTree>
    <p:extLst>
      <p:ext uri="{BB962C8B-B14F-4D97-AF65-F5344CB8AC3E}">
        <p14:creationId xmlns:p14="http://schemas.microsoft.com/office/powerpoint/2010/main" val="10617089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581192" y="2228003"/>
            <a:ext cx="7989752" cy="363079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9D73E6A-BB94-4C3A-809C-5E4F5CAEBABF}" type="datetimeFigureOut">
              <a:rPr lang="zh-CN" altLang="en-US" smtClean="0"/>
              <a:t>2020/2/3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A0DAFE4-D351-4CE4-BD55-1ED7E9E34457}" type="slidenum">
              <a:rPr lang="zh-CN" altLang="en-US" smtClean="0"/>
              <a:t>‹#›</a:t>
            </a:fld>
            <a:endParaRPr lang="zh-CN" altLang="en-US"/>
          </a:p>
        </p:txBody>
      </p:sp>
    </p:spTree>
    <p:extLst>
      <p:ext uri="{BB962C8B-B14F-4D97-AF65-F5344CB8AC3E}">
        <p14:creationId xmlns:p14="http://schemas.microsoft.com/office/powerpoint/2010/main" val="4102581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19D73E6A-BB94-4C3A-809C-5E4F5CAEBABF}" type="datetimeFigureOut">
              <a:rPr lang="zh-CN" altLang="en-US" smtClean="0"/>
              <a:t>2020/2/3</a:t>
            </a:fld>
            <a:endParaRPr lang="zh-CN" alt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zh-CN"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EA0DAFE4-D351-4CE4-BD55-1ED7E9E34457}" type="slidenum">
              <a:rPr lang="zh-CN" altLang="en-US" smtClean="0"/>
              <a:t>‹#›</a:t>
            </a:fld>
            <a:endParaRPr lang="zh-CN" altLang="en-US"/>
          </a:p>
        </p:txBody>
      </p:sp>
    </p:spTree>
    <p:extLst>
      <p:ext uri="{BB962C8B-B14F-4D97-AF65-F5344CB8AC3E}">
        <p14:creationId xmlns:p14="http://schemas.microsoft.com/office/powerpoint/2010/main" val="4068473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19D73E6A-BB94-4C3A-809C-5E4F5CAEBABF}" type="datetimeFigureOut">
              <a:rPr lang="zh-CN" altLang="en-US" smtClean="0"/>
              <a:t>2020/2/3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A0DAFE4-D351-4CE4-BD55-1ED7E9E34457}" type="slidenum">
              <a:rPr lang="zh-CN" altLang="en-US" smtClean="0"/>
              <a:t>‹#›</a:t>
            </a:fld>
            <a:endParaRPr lang="zh-CN" altLang="en-US"/>
          </a:p>
        </p:txBody>
      </p:sp>
    </p:spTree>
    <p:extLst>
      <p:ext uri="{BB962C8B-B14F-4D97-AF65-F5344CB8AC3E}">
        <p14:creationId xmlns:p14="http://schemas.microsoft.com/office/powerpoint/2010/main" val="3029048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19D73E6A-BB94-4C3A-809C-5E4F5CAEBABF}" type="datetimeFigureOut">
              <a:rPr lang="zh-CN" altLang="en-US" smtClean="0"/>
              <a:t>2020/2/3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EA0DAFE4-D351-4CE4-BD55-1ED7E9E34457}" type="slidenum">
              <a:rPr lang="zh-CN" altLang="en-US" smtClean="0"/>
              <a:t>‹#›</a:t>
            </a:fld>
            <a:endParaRPr lang="zh-CN" altLang="en-US"/>
          </a:p>
        </p:txBody>
      </p:sp>
    </p:spTree>
    <p:extLst>
      <p:ext uri="{BB962C8B-B14F-4D97-AF65-F5344CB8AC3E}">
        <p14:creationId xmlns:p14="http://schemas.microsoft.com/office/powerpoint/2010/main" val="27251338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9D73E6A-BB94-4C3A-809C-5E4F5CAEBABF}" type="datetimeFigureOut">
              <a:rPr lang="zh-CN" altLang="en-US" smtClean="0"/>
              <a:t>2020/2/3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A0DAFE4-D351-4CE4-BD55-1ED7E9E34457}" type="slidenum">
              <a:rPr lang="zh-CN" altLang="en-US" smtClean="0"/>
              <a:t>‹#›</a:t>
            </a:fld>
            <a:endParaRPr lang="zh-CN" altLang="en-US"/>
          </a:p>
        </p:txBody>
      </p:sp>
    </p:spTree>
    <p:extLst>
      <p:ext uri="{BB962C8B-B14F-4D97-AF65-F5344CB8AC3E}">
        <p14:creationId xmlns:p14="http://schemas.microsoft.com/office/powerpoint/2010/main" val="4112837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D73E6A-BB94-4C3A-809C-5E4F5CAEBABF}" type="datetimeFigureOut">
              <a:rPr lang="zh-CN" altLang="en-US" smtClean="0"/>
              <a:t>2020/2/3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A0DAFE4-D351-4CE4-BD55-1ED7E9E34457}" type="slidenum">
              <a:rPr lang="zh-CN" altLang="en-US" smtClean="0"/>
              <a:t>‹#›</a:t>
            </a:fld>
            <a:endParaRPr lang="zh-CN" altLang="en-US"/>
          </a:p>
        </p:txBody>
      </p:sp>
    </p:spTree>
    <p:extLst>
      <p:ext uri="{BB962C8B-B14F-4D97-AF65-F5344CB8AC3E}">
        <p14:creationId xmlns:p14="http://schemas.microsoft.com/office/powerpoint/2010/main" val="7235656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19D73E6A-BB94-4C3A-809C-5E4F5CAEBABF}" type="datetimeFigureOut">
              <a:rPr lang="zh-CN" altLang="en-US" smtClean="0"/>
              <a:t>2020/2/3</a:t>
            </a:fld>
            <a:endParaRPr lang="zh-CN" alt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EA0DAFE4-D351-4CE4-BD55-1ED7E9E34457}" type="slidenum">
              <a:rPr lang="zh-CN" altLang="en-US" smtClean="0"/>
              <a:t>‹#›</a:t>
            </a:fld>
            <a:endParaRPr lang="zh-CN" altLang="en-US"/>
          </a:p>
        </p:txBody>
      </p:sp>
    </p:spTree>
    <p:extLst>
      <p:ext uri="{BB962C8B-B14F-4D97-AF65-F5344CB8AC3E}">
        <p14:creationId xmlns:p14="http://schemas.microsoft.com/office/powerpoint/2010/main" val="11109293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9D73E6A-BB94-4C3A-809C-5E4F5CAEBABF}" type="datetimeFigureOut">
              <a:rPr lang="zh-CN" altLang="en-US" smtClean="0"/>
              <a:t>2020/2/3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A0DAFE4-D351-4CE4-BD55-1ED7E9E34457}" type="slidenum">
              <a:rPr lang="zh-CN" altLang="en-US" smtClean="0"/>
              <a:t>‹#›</a:t>
            </a:fld>
            <a:endParaRPr lang="zh-CN" altLang="en-US"/>
          </a:p>
        </p:txBody>
      </p:sp>
    </p:spTree>
    <p:extLst>
      <p:ext uri="{BB962C8B-B14F-4D97-AF65-F5344CB8AC3E}">
        <p14:creationId xmlns:p14="http://schemas.microsoft.com/office/powerpoint/2010/main" val="857218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5559327" y="5956136"/>
            <a:ext cx="2133600" cy="365125"/>
          </a:xfrm>
          <a:prstGeom prst="rect">
            <a:avLst/>
          </a:prstGeom>
        </p:spPr>
        <p:txBody>
          <a:bodyPr vert="horz" lIns="91440" tIns="45720" rIns="91440" bIns="45720" rtlCol="0" anchor="ctr"/>
          <a:lstStyle>
            <a:lvl1pPr algn="r">
              <a:defRPr sz="900">
                <a:solidFill>
                  <a:schemeClr val="accent2"/>
                </a:solidFill>
              </a:defRPr>
            </a:lvl1pPr>
          </a:lstStyle>
          <a:p>
            <a:fld id="{19D73E6A-BB94-4C3A-809C-5E4F5CAEBABF}" type="datetimeFigureOut">
              <a:rPr lang="zh-CN" altLang="en-US" smtClean="0"/>
              <a:t>2020/2/3</a:t>
            </a:fld>
            <a:endParaRPr lang="zh-CN" altLang="en-US"/>
          </a:p>
        </p:txBody>
      </p:sp>
      <p:sp>
        <p:nvSpPr>
          <p:cNvPr id="5" name="Footer Placeholder 4"/>
          <p:cNvSpPr>
            <a:spLocks noGrp="1"/>
          </p:cNvSpPr>
          <p:nvPr>
            <p:ph type="ftr" sz="quarter" idx="3"/>
          </p:nvPr>
        </p:nvSpPr>
        <p:spPr>
          <a:xfrm>
            <a:off x="581192" y="5951810"/>
            <a:ext cx="4870585" cy="365125"/>
          </a:xfrm>
          <a:prstGeom prst="rect">
            <a:avLst/>
          </a:prstGeom>
        </p:spPr>
        <p:txBody>
          <a:bodyPr vert="horz" lIns="91440" tIns="45720" rIns="91440" bIns="45720" rtlCol="0" anchor="ctr"/>
          <a:lstStyle>
            <a:lvl1pPr algn="l">
              <a:defRPr sz="900" cap="all">
                <a:solidFill>
                  <a:schemeClr val="accent2"/>
                </a:solidFill>
              </a:defRPr>
            </a:lvl1pPr>
          </a:lstStyle>
          <a:p>
            <a:endParaRPr lang="zh-CN" altLang="en-US"/>
          </a:p>
        </p:txBody>
      </p:sp>
      <p:sp>
        <p:nvSpPr>
          <p:cNvPr id="6" name="Slide Number Placeholder 5"/>
          <p:cNvSpPr>
            <a:spLocks noGrp="1"/>
          </p:cNvSpPr>
          <p:nvPr>
            <p:ph type="sldNum" sz="quarter" idx="4"/>
          </p:nvPr>
        </p:nvSpPr>
        <p:spPr>
          <a:xfrm>
            <a:off x="7800476" y="5956136"/>
            <a:ext cx="770468" cy="365125"/>
          </a:xfrm>
          <a:prstGeom prst="rect">
            <a:avLst/>
          </a:prstGeom>
        </p:spPr>
        <p:txBody>
          <a:bodyPr vert="horz" lIns="91440" tIns="45720" rIns="91440" bIns="45720" rtlCol="0" anchor="ctr"/>
          <a:lstStyle>
            <a:lvl1pPr algn="r">
              <a:defRPr sz="900">
                <a:solidFill>
                  <a:schemeClr val="accent2"/>
                </a:solidFill>
              </a:defRPr>
            </a:lvl1pPr>
          </a:lstStyle>
          <a:p>
            <a:fld id="{EA0DAFE4-D351-4CE4-BD55-1ED7E9E34457}" type="slidenum">
              <a:rPr lang="zh-CN" altLang="en-US" smtClean="0"/>
              <a:t>‹#›</a:t>
            </a:fld>
            <a:endParaRPr lang="zh-CN" altLang="en-US"/>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42654598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ADAA65-1B95-4564-B87C-27DE5994682E}"/>
              </a:ext>
            </a:extLst>
          </p:cNvPr>
          <p:cNvSpPr>
            <a:spLocks noGrp="1"/>
          </p:cNvSpPr>
          <p:nvPr>
            <p:ph type="ctrTitle"/>
          </p:nvPr>
        </p:nvSpPr>
        <p:spPr>
          <a:xfrm>
            <a:off x="416386" y="861236"/>
            <a:ext cx="8376739" cy="2001033"/>
          </a:xfrm>
          <a:effectLst>
            <a:innerShdw blurRad="63500" dist="50800" dir="13500000">
              <a:prstClr val="black">
                <a:alpha val="0"/>
              </a:prstClr>
            </a:innerShdw>
          </a:effectLst>
        </p:spPr>
        <p:txBody>
          <a:bodyPr>
            <a:noAutofit/>
          </a:bodyPr>
          <a:lstStyle/>
          <a:p>
            <a:pPr algn="ctr"/>
            <a:r>
              <a:rPr lang="en-US" altLang="zh-CN" sz="4300" cap="small" dirty="0">
                <a:effectLst>
                  <a:outerShdw blurRad="50800" dist="50800" dir="5400000" sx="101000" sy="101000" algn="ctr" rotWithShape="0">
                    <a:srgbClr val="000000">
                      <a:alpha val="0"/>
                    </a:srgbClr>
                  </a:outerShdw>
                </a:effectLst>
                <a:latin typeface="Gill Sans MT" panose="020B0502020104020203" pitchFamily="34" charset="0"/>
              </a:rPr>
              <a:t>Interactive Sketch-based Method for Generating Realistic Cloth</a:t>
            </a:r>
            <a:r>
              <a:rPr lang="en-US" altLang="zh-CN" sz="4300" cap="small" dirty="0">
                <a:effectLst>
                  <a:outerShdw blurRad="50800" dist="50800" dir="5400000" sx="101000" sy="101000" algn="ctr" rotWithShape="0">
                    <a:srgbClr val="000000">
                      <a:alpha val="20000"/>
                    </a:srgbClr>
                  </a:outerShdw>
                </a:effectLst>
                <a:latin typeface="Gill Sans MT" panose="020B0502020104020203" pitchFamily="34" charset="0"/>
              </a:rPr>
              <a:t> </a:t>
            </a:r>
            <a:r>
              <a:rPr lang="en-US" altLang="zh-CN" sz="4300" cap="small" dirty="0">
                <a:effectLst>
                  <a:outerShdw blurRad="50800" dist="50800" dir="5400000" sx="101000" sy="101000" algn="ctr" rotWithShape="0">
                    <a:srgbClr val="000000">
                      <a:alpha val="0"/>
                    </a:srgbClr>
                  </a:outerShdw>
                </a:effectLst>
                <a:latin typeface="Gill Sans MT" panose="020B0502020104020203" pitchFamily="34" charset="0"/>
              </a:rPr>
              <a:t>Graphics from 3D Model</a:t>
            </a:r>
            <a:endParaRPr lang="zh-CN" altLang="en-US" sz="4300" cap="small" dirty="0">
              <a:effectLst>
                <a:outerShdw blurRad="50800" dist="50800" dir="5400000" sx="101000" sy="101000" algn="ctr" rotWithShape="0">
                  <a:srgbClr val="000000">
                    <a:alpha val="0"/>
                  </a:srgbClr>
                </a:outerShdw>
              </a:effectLst>
              <a:latin typeface="Gill Sans MT" panose="020B0502020104020203" pitchFamily="34" charset="0"/>
            </a:endParaRPr>
          </a:p>
        </p:txBody>
      </p:sp>
      <p:sp>
        <p:nvSpPr>
          <p:cNvPr id="3" name="副标题 2">
            <a:extLst>
              <a:ext uri="{FF2B5EF4-FFF2-40B4-BE49-F238E27FC236}">
                <a16:creationId xmlns:a16="http://schemas.microsoft.com/office/drawing/2014/main" id="{A721D318-4D5D-457D-BA84-357ADE5FB5F5}"/>
              </a:ext>
            </a:extLst>
          </p:cNvPr>
          <p:cNvSpPr>
            <a:spLocks noGrp="1"/>
          </p:cNvSpPr>
          <p:nvPr>
            <p:ph type="subTitle" idx="1"/>
          </p:nvPr>
        </p:nvSpPr>
        <p:spPr>
          <a:xfrm>
            <a:off x="573056" y="3258880"/>
            <a:ext cx="7989752" cy="2998380"/>
          </a:xfrm>
        </p:spPr>
        <p:txBody>
          <a:bodyPr vert="horz" lIns="91440" tIns="45720" rIns="91440" bIns="45720" rtlCol="0" anchor="b">
            <a:normAutofit/>
          </a:bodyPr>
          <a:lstStyle/>
          <a:p>
            <a:pPr algn="ctr">
              <a:spcBef>
                <a:spcPct val="0"/>
              </a:spcBef>
            </a:pPr>
            <a:r>
              <a:rPr lang="en-US" altLang="zh-CN" sz="2500" cap="none" dirty="0">
                <a:solidFill>
                  <a:schemeClr val="bg1"/>
                </a:solidFill>
                <a:latin typeface="+mj-lt"/>
                <a:ea typeface="+mj-ea"/>
                <a:cs typeface="+mj-cs"/>
              </a:rPr>
              <a:t>Tokyo Institute of Technology, School of Computing</a:t>
            </a:r>
          </a:p>
          <a:p>
            <a:pPr algn="ctr">
              <a:spcBef>
                <a:spcPct val="0"/>
              </a:spcBef>
            </a:pPr>
            <a:r>
              <a:rPr lang="en-US" altLang="zh-CN" sz="2500" cap="none" dirty="0">
                <a:solidFill>
                  <a:schemeClr val="bg1"/>
                </a:solidFill>
              </a:rPr>
              <a:t>Saito Laboratory</a:t>
            </a:r>
            <a:endParaRPr lang="zh-CN" altLang="en-US" sz="2500" cap="none" dirty="0">
              <a:solidFill>
                <a:schemeClr val="bg1"/>
              </a:solidFill>
            </a:endParaRPr>
          </a:p>
          <a:p>
            <a:pPr algn="ctr">
              <a:spcBef>
                <a:spcPct val="0"/>
              </a:spcBef>
            </a:pPr>
            <a:endParaRPr lang="en-US" altLang="zh-CN" sz="3000" cap="none" dirty="0">
              <a:solidFill>
                <a:schemeClr val="bg1"/>
              </a:solidFill>
              <a:latin typeface="+mj-lt"/>
              <a:ea typeface="+mj-ea"/>
              <a:cs typeface="+mj-cs"/>
            </a:endParaRPr>
          </a:p>
          <a:p>
            <a:pPr algn="ctr">
              <a:spcBef>
                <a:spcPct val="0"/>
              </a:spcBef>
            </a:pPr>
            <a:r>
              <a:rPr lang="en-US" altLang="zh-CN" sz="3500" cap="none" dirty="0">
                <a:solidFill>
                  <a:schemeClr val="bg1"/>
                </a:solidFill>
                <a:latin typeface="Consolas" panose="020B0609020204030204" pitchFamily="49" charset="0"/>
                <a:ea typeface="+mj-ea"/>
                <a:cs typeface="+mj-cs"/>
              </a:rPr>
              <a:t>18M38311</a:t>
            </a:r>
            <a:r>
              <a:rPr lang="en-US" altLang="zh-CN" sz="3500" cap="none" dirty="0">
                <a:solidFill>
                  <a:schemeClr val="bg1"/>
                </a:solidFill>
                <a:latin typeface="+mj-lt"/>
                <a:ea typeface="+mj-ea"/>
                <a:cs typeface="+mj-cs"/>
              </a:rPr>
              <a:t> </a:t>
            </a:r>
          </a:p>
          <a:p>
            <a:pPr algn="ctr">
              <a:spcBef>
                <a:spcPct val="0"/>
              </a:spcBef>
            </a:pPr>
            <a:r>
              <a:rPr lang="en-US" altLang="zh-CN" sz="3500" cap="none" dirty="0">
                <a:solidFill>
                  <a:schemeClr val="bg1"/>
                </a:solidFill>
              </a:rPr>
              <a:t>Zheng </a:t>
            </a:r>
            <a:r>
              <a:rPr lang="en-US" altLang="zh-CN" sz="3500" cap="none" dirty="0">
                <a:solidFill>
                  <a:schemeClr val="bg1"/>
                </a:solidFill>
                <a:latin typeface="+mj-lt"/>
                <a:ea typeface="+mj-ea"/>
                <a:cs typeface="+mj-cs"/>
              </a:rPr>
              <a:t>Yufei</a:t>
            </a:r>
          </a:p>
        </p:txBody>
      </p:sp>
    </p:spTree>
    <p:extLst>
      <p:ext uri="{BB962C8B-B14F-4D97-AF65-F5344CB8AC3E}">
        <p14:creationId xmlns:p14="http://schemas.microsoft.com/office/powerpoint/2010/main" val="1567501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CFB14E-76C5-4397-99EF-274466CF1979}"/>
              </a:ext>
            </a:extLst>
          </p:cNvPr>
          <p:cNvSpPr>
            <a:spLocks noGrp="1"/>
          </p:cNvSpPr>
          <p:nvPr>
            <p:ph type="title"/>
          </p:nvPr>
        </p:nvSpPr>
        <p:spPr/>
        <p:txBody>
          <a:bodyPr vert="horz" lIns="91440" tIns="45720" rIns="91440" bIns="45720" rtlCol="0" anchor="b">
            <a:normAutofit/>
          </a:bodyPr>
          <a:lstStyle/>
          <a:p>
            <a:r>
              <a:rPr lang="en-US" altLang="zh-CN" sz="3500" cap="small" dirty="0"/>
              <a:t>Proposed Method </a:t>
            </a:r>
            <a:r>
              <a:rPr lang="en-US" altLang="zh-CN" sz="2000" cap="small" dirty="0"/>
              <a:t>- Physical simulation system upgrade</a:t>
            </a:r>
            <a:r>
              <a:rPr lang="en-US" altLang="zh-CN" sz="2000" dirty="0"/>
              <a:t> </a:t>
            </a:r>
            <a:endParaRPr lang="zh-CN" altLang="en-US" sz="2000" cap="small" dirty="0"/>
          </a:p>
        </p:txBody>
      </p:sp>
      <p:sp>
        <p:nvSpPr>
          <p:cNvPr id="328" name="文本框 327">
            <a:extLst>
              <a:ext uri="{FF2B5EF4-FFF2-40B4-BE49-F238E27FC236}">
                <a16:creationId xmlns:a16="http://schemas.microsoft.com/office/drawing/2014/main" id="{C390FCC3-2510-451D-893E-DEE0ECFD001F}"/>
              </a:ext>
            </a:extLst>
          </p:cNvPr>
          <p:cNvSpPr txBox="1"/>
          <p:nvPr/>
        </p:nvSpPr>
        <p:spPr>
          <a:xfrm>
            <a:off x="192944" y="5657671"/>
            <a:ext cx="8758112" cy="1200329"/>
          </a:xfrm>
          <a:prstGeom prst="rect">
            <a:avLst/>
          </a:prstGeom>
          <a:noFill/>
        </p:spPr>
        <p:txBody>
          <a:bodyPr wrap="square" rtlCol="0">
            <a:spAutoFit/>
          </a:bodyPr>
          <a:lstStyle/>
          <a:p>
            <a:pPr lvl="0"/>
            <a:r>
              <a:rPr lang="en-US" altLang="zh-CN" dirty="0">
                <a:solidFill>
                  <a:schemeClr val="accent3">
                    <a:lumMod val="75000"/>
                  </a:schemeClr>
                </a:solidFill>
              </a:rPr>
              <a:t>Various physics conditions</a:t>
            </a:r>
            <a:r>
              <a:rPr lang="en-US" altLang="zh-CN" dirty="0">
                <a:solidFill>
                  <a:srgbClr val="0070C0"/>
                </a:solidFill>
              </a:rPr>
              <a:t>: </a:t>
            </a:r>
            <a:r>
              <a:rPr lang="en-US" altLang="zh-CN" sz="1400" dirty="0">
                <a:solidFill>
                  <a:srgbClr val="0070C0"/>
                </a:solidFill>
              </a:rPr>
              <a:t>(Doing implementation now)</a:t>
            </a:r>
            <a:endParaRPr lang="en-US" altLang="zh-CN" dirty="0">
              <a:solidFill>
                <a:srgbClr val="0070C0"/>
              </a:solidFill>
            </a:endParaRPr>
          </a:p>
          <a:p>
            <a:pPr lvl="0" algn="just" defTabSz="914400">
              <a:defRPr/>
            </a:pPr>
            <a:r>
              <a:rPr lang="en-US" altLang="zh-CN" dirty="0">
                <a:solidFill>
                  <a:srgbClr val="0070C0"/>
                </a:solidFill>
              </a:rPr>
              <a:t>Introduce more systems of external forces other than gravity, currently is wind system. </a:t>
            </a:r>
          </a:p>
          <a:p>
            <a:pPr lvl="0" algn="just" defTabSz="914400">
              <a:defRPr/>
            </a:pPr>
            <a:r>
              <a:rPr lang="en-US" altLang="zh-CN" dirty="0">
                <a:solidFill>
                  <a:srgbClr val="0070C0"/>
                </a:solidFill>
              </a:rPr>
              <a:t>In the future: Character movements include jumping, spinning, etc. </a:t>
            </a:r>
          </a:p>
          <a:p>
            <a:pPr lvl="0" algn="just" defTabSz="914400">
              <a:defRPr/>
            </a:pPr>
            <a:r>
              <a:rPr lang="en-US" altLang="zh-CN" dirty="0">
                <a:solidFill>
                  <a:srgbClr val="0070C0"/>
                </a:solidFill>
              </a:rPr>
              <a:t>Need to improve the fit with folded surface based on user input</a:t>
            </a:r>
          </a:p>
        </p:txBody>
      </p:sp>
      <p:grpSp>
        <p:nvGrpSpPr>
          <p:cNvPr id="18" name="组合 17">
            <a:extLst>
              <a:ext uri="{FF2B5EF4-FFF2-40B4-BE49-F238E27FC236}">
                <a16:creationId xmlns:a16="http://schemas.microsoft.com/office/drawing/2014/main" id="{F90AC0DD-F565-43F3-A842-38C72347B476}"/>
              </a:ext>
            </a:extLst>
          </p:cNvPr>
          <p:cNvGrpSpPr/>
          <p:nvPr/>
        </p:nvGrpSpPr>
        <p:grpSpPr>
          <a:xfrm>
            <a:off x="107838" y="2615559"/>
            <a:ext cx="8928323" cy="2729647"/>
            <a:chOff x="16037759" y="23909838"/>
            <a:chExt cx="12993647" cy="3972534"/>
          </a:xfrm>
        </p:grpSpPr>
        <p:grpSp>
          <p:nvGrpSpPr>
            <p:cNvPr id="19" name="组合 18">
              <a:extLst>
                <a:ext uri="{FF2B5EF4-FFF2-40B4-BE49-F238E27FC236}">
                  <a16:creationId xmlns:a16="http://schemas.microsoft.com/office/drawing/2014/main" id="{D97EE113-0636-469B-B4C6-3E04024434E8}"/>
                </a:ext>
              </a:extLst>
            </p:cNvPr>
            <p:cNvGrpSpPr/>
            <p:nvPr/>
          </p:nvGrpSpPr>
          <p:grpSpPr>
            <a:xfrm>
              <a:off x="16037759" y="23909838"/>
              <a:ext cx="12993647" cy="3579441"/>
              <a:chOff x="15681299" y="23909838"/>
              <a:chExt cx="12993647" cy="3579441"/>
            </a:xfrm>
          </p:grpSpPr>
          <p:pic>
            <p:nvPicPr>
              <p:cNvPr id="23" name="图片 22">
                <a:extLst>
                  <a:ext uri="{FF2B5EF4-FFF2-40B4-BE49-F238E27FC236}">
                    <a16:creationId xmlns:a16="http://schemas.microsoft.com/office/drawing/2014/main" id="{445721A0-4593-4A7D-B007-AD1BA08C8C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09247" y="23925207"/>
                <a:ext cx="4137751" cy="3546644"/>
              </a:xfrm>
              <a:prstGeom prst="rect">
                <a:avLst/>
              </a:prstGeom>
            </p:spPr>
          </p:pic>
          <p:pic>
            <p:nvPicPr>
              <p:cNvPr id="24" name="图片 23">
                <a:extLst>
                  <a:ext uri="{FF2B5EF4-FFF2-40B4-BE49-F238E27FC236}">
                    <a16:creationId xmlns:a16="http://schemas.microsoft.com/office/drawing/2014/main" id="{D32764EC-8F4F-477F-B40C-2B5911E04B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681299" y="23942635"/>
                <a:ext cx="4137751" cy="3546644"/>
              </a:xfrm>
              <a:prstGeom prst="rect">
                <a:avLst/>
              </a:prstGeom>
            </p:spPr>
          </p:pic>
          <p:pic>
            <p:nvPicPr>
              <p:cNvPr id="25" name="图片 24">
                <a:extLst>
                  <a:ext uri="{FF2B5EF4-FFF2-40B4-BE49-F238E27FC236}">
                    <a16:creationId xmlns:a16="http://schemas.microsoft.com/office/drawing/2014/main" id="{59546D6F-4CDB-4DF3-B698-831DD8ED06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537195" y="23909838"/>
                <a:ext cx="4137751" cy="3546644"/>
              </a:xfrm>
              <a:prstGeom prst="rect">
                <a:avLst/>
              </a:prstGeom>
            </p:spPr>
          </p:pic>
        </p:grpSp>
        <p:sp>
          <p:nvSpPr>
            <p:cNvPr id="20" name="文本框 19">
              <a:extLst>
                <a:ext uri="{FF2B5EF4-FFF2-40B4-BE49-F238E27FC236}">
                  <a16:creationId xmlns:a16="http://schemas.microsoft.com/office/drawing/2014/main" id="{2863C587-9E07-419E-BC57-DD17AA7988D2}"/>
                </a:ext>
              </a:extLst>
            </p:cNvPr>
            <p:cNvSpPr txBox="1"/>
            <p:nvPr/>
          </p:nvSpPr>
          <p:spPr>
            <a:xfrm>
              <a:off x="20999464" y="27313287"/>
              <a:ext cx="3217306" cy="553999"/>
            </a:xfrm>
            <a:prstGeom prst="rect">
              <a:avLst/>
            </a:prstGeom>
            <a:noFill/>
          </p:spPr>
          <p:txBody>
            <a:bodyPr wrap="square" rtlCol="0">
              <a:spAutoFit/>
            </a:bodyPr>
            <a:lstStyle/>
            <a:p>
              <a:pPr algn="ctr"/>
              <a:r>
                <a:rPr lang="en-US" altLang="zh-CN" dirty="0">
                  <a:solidFill>
                    <a:schemeClr val="tx2"/>
                  </a:solidFill>
                </a:rPr>
                <a:t>5 m/s</a:t>
              </a:r>
              <a:endParaRPr lang="zh-CN" altLang="en-US" dirty="0">
                <a:solidFill>
                  <a:schemeClr val="tx2"/>
                </a:solidFill>
              </a:endParaRPr>
            </a:p>
          </p:txBody>
        </p:sp>
        <p:sp>
          <p:nvSpPr>
            <p:cNvPr id="21" name="文本框 20">
              <a:extLst>
                <a:ext uri="{FF2B5EF4-FFF2-40B4-BE49-F238E27FC236}">
                  <a16:creationId xmlns:a16="http://schemas.microsoft.com/office/drawing/2014/main" id="{95C021BE-001D-4984-A221-32E95C58C586}"/>
                </a:ext>
              </a:extLst>
            </p:cNvPr>
            <p:cNvSpPr txBox="1"/>
            <p:nvPr/>
          </p:nvSpPr>
          <p:spPr>
            <a:xfrm>
              <a:off x="16688677" y="27328374"/>
              <a:ext cx="3217306" cy="553998"/>
            </a:xfrm>
            <a:prstGeom prst="rect">
              <a:avLst/>
            </a:prstGeom>
            <a:noFill/>
          </p:spPr>
          <p:txBody>
            <a:bodyPr wrap="square" rtlCol="0">
              <a:spAutoFit/>
            </a:bodyPr>
            <a:lstStyle/>
            <a:p>
              <a:pPr algn="ctr"/>
              <a:r>
                <a:rPr lang="en-US" altLang="zh-CN" dirty="0">
                  <a:solidFill>
                    <a:schemeClr val="tx2"/>
                  </a:solidFill>
                </a:rPr>
                <a:t>0 m/s</a:t>
              </a:r>
              <a:endParaRPr lang="zh-CN" altLang="en-US" dirty="0">
                <a:solidFill>
                  <a:schemeClr val="tx2"/>
                </a:solidFill>
              </a:endParaRPr>
            </a:p>
          </p:txBody>
        </p:sp>
        <p:sp>
          <p:nvSpPr>
            <p:cNvPr id="22" name="文本框 21">
              <a:extLst>
                <a:ext uri="{FF2B5EF4-FFF2-40B4-BE49-F238E27FC236}">
                  <a16:creationId xmlns:a16="http://schemas.microsoft.com/office/drawing/2014/main" id="{4DEA4A46-EF40-4985-9BD9-4AE62FDFBE70}"/>
                </a:ext>
              </a:extLst>
            </p:cNvPr>
            <p:cNvSpPr txBox="1"/>
            <p:nvPr/>
          </p:nvSpPr>
          <p:spPr>
            <a:xfrm>
              <a:off x="25353877" y="27313287"/>
              <a:ext cx="3217306" cy="537500"/>
            </a:xfrm>
            <a:prstGeom prst="rect">
              <a:avLst/>
            </a:prstGeom>
            <a:noFill/>
          </p:spPr>
          <p:txBody>
            <a:bodyPr wrap="square" rtlCol="0">
              <a:spAutoFit/>
            </a:bodyPr>
            <a:lstStyle/>
            <a:p>
              <a:pPr algn="ctr"/>
              <a:r>
                <a:rPr lang="en-US" altLang="zh-CN" dirty="0">
                  <a:solidFill>
                    <a:schemeClr val="tx2"/>
                  </a:solidFill>
                </a:rPr>
                <a:t>18 m/s</a:t>
              </a:r>
              <a:endParaRPr lang="zh-CN" altLang="en-US" dirty="0">
                <a:solidFill>
                  <a:schemeClr val="tx2"/>
                </a:solidFill>
              </a:endParaRPr>
            </a:p>
          </p:txBody>
        </p:sp>
      </p:grpSp>
    </p:spTree>
    <p:extLst>
      <p:ext uri="{BB962C8B-B14F-4D97-AF65-F5344CB8AC3E}">
        <p14:creationId xmlns:p14="http://schemas.microsoft.com/office/powerpoint/2010/main" val="36327544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CFB14E-76C5-4397-99EF-274466CF1979}"/>
              </a:ext>
            </a:extLst>
          </p:cNvPr>
          <p:cNvSpPr>
            <a:spLocks noGrp="1"/>
          </p:cNvSpPr>
          <p:nvPr>
            <p:ph type="title"/>
          </p:nvPr>
        </p:nvSpPr>
        <p:spPr/>
        <p:txBody>
          <a:bodyPr vert="horz" lIns="91440" tIns="45720" rIns="91440" bIns="45720" rtlCol="0" anchor="b">
            <a:normAutofit/>
          </a:bodyPr>
          <a:lstStyle/>
          <a:p>
            <a:r>
              <a:rPr lang="en-US" altLang="zh-CN" sz="3500" cap="small" dirty="0"/>
              <a:t>User Interface</a:t>
            </a:r>
            <a:endParaRPr lang="zh-CN" altLang="en-US" sz="2000" cap="small" dirty="0"/>
          </a:p>
        </p:txBody>
      </p:sp>
      <p:pic>
        <p:nvPicPr>
          <p:cNvPr id="12" name="图片 11">
            <a:extLst>
              <a:ext uri="{FF2B5EF4-FFF2-40B4-BE49-F238E27FC236}">
                <a16:creationId xmlns:a16="http://schemas.microsoft.com/office/drawing/2014/main" id="{71D03DAE-3029-4715-9038-3ADBCA4F3B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9406" y="2035138"/>
            <a:ext cx="7365188" cy="4603242"/>
          </a:xfrm>
          <a:prstGeom prst="rect">
            <a:avLst/>
          </a:prstGeom>
        </p:spPr>
      </p:pic>
    </p:spTree>
    <p:extLst>
      <p:ext uri="{BB962C8B-B14F-4D97-AF65-F5344CB8AC3E}">
        <p14:creationId xmlns:p14="http://schemas.microsoft.com/office/powerpoint/2010/main" val="3638409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CFB14E-76C5-4397-99EF-274466CF1979}"/>
              </a:ext>
            </a:extLst>
          </p:cNvPr>
          <p:cNvSpPr>
            <a:spLocks noGrp="1"/>
          </p:cNvSpPr>
          <p:nvPr>
            <p:ph type="title"/>
          </p:nvPr>
        </p:nvSpPr>
        <p:spPr/>
        <p:txBody>
          <a:bodyPr vert="horz" lIns="91440" tIns="45720" rIns="91440" bIns="45720" rtlCol="0" anchor="b">
            <a:normAutofit/>
          </a:bodyPr>
          <a:lstStyle/>
          <a:p>
            <a:r>
              <a:rPr lang="en-US" altLang="zh-CN" sz="3500" cap="small" dirty="0"/>
              <a:t>Evaluation</a:t>
            </a:r>
            <a:endParaRPr lang="zh-CN" altLang="en-US" sz="2000" cap="small" dirty="0"/>
          </a:p>
        </p:txBody>
      </p:sp>
      <p:pic>
        <p:nvPicPr>
          <p:cNvPr id="1026" name="Picture 2" descr="“布”的图片搜索结果&quot;">
            <a:extLst>
              <a:ext uri="{FF2B5EF4-FFF2-40B4-BE49-F238E27FC236}">
                <a16:creationId xmlns:a16="http://schemas.microsoft.com/office/drawing/2014/main" id="{AFAE785A-8B0C-4AA8-A01D-FA7FF85B4C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507" y="2641571"/>
            <a:ext cx="3418766" cy="2279177"/>
          </a:xfrm>
          <a:prstGeom prst="rect">
            <a:avLst/>
          </a:prstGeom>
          <a:noFill/>
          <a:extLst>
            <a:ext uri="{909E8E84-426E-40DD-AFC4-6F175D3DCCD1}">
              <a14:hiddenFill xmlns:a14="http://schemas.microsoft.com/office/drawing/2010/main">
                <a:solidFill>
                  <a:srgbClr val="FFFFFF"/>
                </a:solidFill>
              </a14:hiddenFill>
            </a:ext>
          </a:extLst>
        </p:spPr>
      </p:pic>
      <p:cxnSp>
        <p:nvCxnSpPr>
          <p:cNvPr id="4" name="直接箭头连接符 3">
            <a:extLst>
              <a:ext uri="{FF2B5EF4-FFF2-40B4-BE49-F238E27FC236}">
                <a16:creationId xmlns:a16="http://schemas.microsoft.com/office/drawing/2014/main" id="{DD5AAB22-4D1C-4E1F-A82A-B3DE9202D01D}"/>
              </a:ext>
            </a:extLst>
          </p:cNvPr>
          <p:cNvCxnSpPr>
            <a:stCxn id="1026" idx="3"/>
          </p:cNvCxnSpPr>
          <p:nvPr/>
        </p:nvCxnSpPr>
        <p:spPr>
          <a:xfrm flipV="1">
            <a:off x="4133273" y="3781159"/>
            <a:ext cx="830005"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A6E2CFE4-BFA1-4F3F-9C33-DCD03E2849AC}"/>
              </a:ext>
            </a:extLst>
          </p:cNvPr>
          <p:cNvSpPr txBox="1"/>
          <p:nvPr/>
        </p:nvSpPr>
        <p:spPr>
          <a:xfrm>
            <a:off x="4963278" y="2496192"/>
            <a:ext cx="3466215" cy="2569934"/>
          </a:xfrm>
          <a:prstGeom prst="rect">
            <a:avLst/>
          </a:prstGeom>
          <a:noFill/>
          <a:ln w="38100">
            <a:solidFill>
              <a:srgbClr val="C00000"/>
            </a:solidFill>
            <a:prstDash val="dash"/>
          </a:ln>
        </p:spPr>
        <p:txBody>
          <a:bodyPr wrap="square" rtlCol="0">
            <a:spAutoFit/>
          </a:bodyPr>
          <a:lstStyle/>
          <a:p>
            <a:pPr algn="ctr"/>
            <a:endParaRPr lang="en-US" altLang="zh-CN" dirty="0"/>
          </a:p>
          <a:p>
            <a:pPr algn="ctr"/>
            <a:endParaRPr lang="en-US" altLang="zh-CN" dirty="0"/>
          </a:p>
          <a:p>
            <a:pPr algn="ctr"/>
            <a:endParaRPr lang="en-US" altLang="zh-CN" dirty="0"/>
          </a:p>
          <a:p>
            <a:pPr algn="ctr"/>
            <a:r>
              <a:rPr lang="zh-CN" altLang="en-US" sz="3500" b="1" cap="small" dirty="0">
                <a:solidFill>
                  <a:srgbClr val="C00000"/>
                </a:solidFill>
                <a:effectLst>
                  <a:outerShdw blurRad="38100" dist="38100" dir="2700000" algn="tl">
                    <a:srgbClr val="000000">
                      <a:alpha val="43137"/>
                    </a:srgbClr>
                  </a:outerShdw>
                </a:effectLst>
                <a:latin typeface="BIZ UDGothic" panose="020B0400000000000000" pitchFamily="33" charset="-128"/>
                <a:ea typeface="BIZ UDGothic" panose="020B0400000000000000" pitchFamily="33" charset="-128"/>
                <a:cs typeface="+mj-cs"/>
              </a:rPr>
              <a:t>？</a:t>
            </a:r>
            <a:endParaRPr lang="en-US" altLang="zh-CN" sz="3500" b="1" cap="small" dirty="0">
              <a:solidFill>
                <a:srgbClr val="C00000"/>
              </a:solidFill>
              <a:effectLst>
                <a:outerShdw blurRad="38100" dist="38100" dir="2700000" algn="tl">
                  <a:srgbClr val="000000">
                    <a:alpha val="43137"/>
                  </a:srgbClr>
                </a:outerShdw>
              </a:effectLst>
              <a:latin typeface="BIZ UDGothic" panose="020B0400000000000000" pitchFamily="33" charset="-128"/>
              <a:ea typeface="BIZ UDGothic" panose="020B0400000000000000" pitchFamily="33" charset="-128"/>
              <a:cs typeface="+mj-cs"/>
            </a:endParaRPr>
          </a:p>
          <a:p>
            <a:pPr algn="ctr"/>
            <a:endParaRPr lang="en-US" altLang="zh-CN" dirty="0"/>
          </a:p>
          <a:p>
            <a:pPr algn="ctr"/>
            <a:endParaRPr lang="en-US" altLang="zh-CN" dirty="0"/>
          </a:p>
          <a:p>
            <a:pPr algn="ctr"/>
            <a:endParaRPr lang="en-US" altLang="zh-CN" dirty="0"/>
          </a:p>
          <a:p>
            <a:pPr algn="ctr"/>
            <a:endParaRPr lang="zh-CN" altLang="en-US" dirty="0"/>
          </a:p>
        </p:txBody>
      </p:sp>
      <p:sp>
        <p:nvSpPr>
          <p:cNvPr id="8" name="文本框 7">
            <a:extLst>
              <a:ext uri="{FF2B5EF4-FFF2-40B4-BE49-F238E27FC236}">
                <a16:creationId xmlns:a16="http://schemas.microsoft.com/office/drawing/2014/main" id="{2D55FCD6-B9A9-423C-B928-A7191DF13AB6}"/>
              </a:ext>
            </a:extLst>
          </p:cNvPr>
          <p:cNvSpPr txBox="1"/>
          <p:nvPr/>
        </p:nvSpPr>
        <p:spPr>
          <a:xfrm>
            <a:off x="192944" y="5657671"/>
            <a:ext cx="8758112" cy="923330"/>
          </a:xfrm>
          <a:prstGeom prst="rect">
            <a:avLst/>
          </a:prstGeom>
          <a:noFill/>
        </p:spPr>
        <p:txBody>
          <a:bodyPr wrap="square" rtlCol="0">
            <a:spAutoFit/>
          </a:bodyPr>
          <a:lstStyle/>
          <a:p>
            <a:pPr lvl="0"/>
            <a:r>
              <a:rPr lang="en-US" altLang="zh-CN" dirty="0">
                <a:solidFill>
                  <a:schemeClr val="accent3">
                    <a:lumMod val="75000"/>
                  </a:schemeClr>
                </a:solidFill>
              </a:rPr>
              <a:t>Evaluation</a:t>
            </a:r>
            <a:r>
              <a:rPr lang="en-US" altLang="zh-CN" dirty="0">
                <a:solidFill>
                  <a:srgbClr val="0070C0"/>
                </a:solidFill>
              </a:rPr>
              <a:t>: </a:t>
            </a:r>
            <a:r>
              <a:rPr lang="en-US" altLang="zh-CN" sz="1400" dirty="0">
                <a:solidFill>
                  <a:srgbClr val="0070C0"/>
                </a:solidFill>
              </a:rPr>
              <a:t>(Doing testing now)</a:t>
            </a:r>
            <a:endParaRPr lang="en-US" altLang="zh-CN" dirty="0">
              <a:solidFill>
                <a:srgbClr val="0070C0"/>
              </a:solidFill>
            </a:endParaRPr>
          </a:p>
          <a:p>
            <a:pPr lvl="0" algn="just" defTabSz="914400">
              <a:defRPr/>
            </a:pPr>
            <a:r>
              <a:rPr lang="en-US" altLang="zh-CN" dirty="0">
                <a:solidFill>
                  <a:srgbClr val="0070C0"/>
                </a:solidFill>
              </a:rPr>
              <a:t>Impossible to evaluate it by numerical criteria. </a:t>
            </a:r>
          </a:p>
          <a:p>
            <a:pPr lvl="0" algn="just" defTabSz="914400">
              <a:defRPr/>
            </a:pPr>
            <a:r>
              <a:rPr lang="en-US" altLang="zh-CN" dirty="0">
                <a:solidFill>
                  <a:srgbClr val="0070C0"/>
                </a:solidFill>
              </a:rPr>
              <a:t>Make the evaluation by compare the result image with real cloth photos</a:t>
            </a:r>
          </a:p>
        </p:txBody>
      </p:sp>
    </p:spTree>
    <p:extLst>
      <p:ext uri="{BB962C8B-B14F-4D97-AF65-F5344CB8AC3E}">
        <p14:creationId xmlns:p14="http://schemas.microsoft.com/office/powerpoint/2010/main" val="588981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CFB14E-76C5-4397-99EF-274466CF1979}"/>
              </a:ext>
            </a:extLst>
          </p:cNvPr>
          <p:cNvSpPr>
            <a:spLocks noGrp="1"/>
          </p:cNvSpPr>
          <p:nvPr>
            <p:ph type="title"/>
          </p:nvPr>
        </p:nvSpPr>
        <p:spPr/>
        <p:txBody>
          <a:bodyPr vert="horz" lIns="91440" tIns="45720" rIns="91440" bIns="45720" rtlCol="0" anchor="b">
            <a:normAutofit/>
          </a:bodyPr>
          <a:lstStyle/>
          <a:p>
            <a:r>
              <a:rPr lang="en-US" altLang="zh-CN" sz="3500" cap="small" dirty="0"/>
              <a:t>Section Composition of Master’s Thesis</a:t>
            </a:r>
            <a:endParaRPr lang="zh-CN" altLang="en-US" sz="3500" cap="small" dirty="0"/>
          </a:p>
        </p:txBody>
      </p:sp>
      <p:sp>
        <p:nvSpPr>
          <p:cNvPr id="3" name="文本框 2">
            <a:extLst>
              <a:ext uri="{FF2B5EF4-FFF2-40B4-BE49-F238E27FC236}">
                <a16:creationId xmlns:a16="http://schemas.microsoft.com/office/drawing/2014/main" id="{C9083F49-A5F2-455C-A088-DC1857CB9CF0}"/>
              </a:ext>
            </a:extLst>
          </p:cNvPr>
          <p:cNvSpPr txBox="1"/>
          <p:nvPr/>
        </p:nvSpPr>
        <p:spPr>
          <a:xfrm>
            <a:off x="347221" y="1965515"/>
            <a:ext cx="7395079" cy="523220"/>
          </a:xfrm>
          <a:prstGeom prst="rect">
            <a:avLst/>
          </a:prstGeom>
          <a:noFill/>
        </p:spPr>
        <p:txBody>
          <a:bodyPr wrap="square" rtlCol="0">
            <a:spAutoFit/>
          </a:bodyPr>
          <a:lstStyle/>
          <a:p>
            <a:r>
              <a:rPr lang="en-US" altLang="zh-CN" sz="2800" b="1" dirty="0">
                <a:solidFill>
                  <a:schemeClr val="accent3">
                    <a:lumMod val="60000"/>
                    <a:lumOff val="40000"/>
                  </a:schemeClr>
                </a:solidFill>
                <a:latin typeface="Consolas" panose="020B0609020204030204" pitchFamily="49" charset="0"/>
              </a:rPr>
              <a:t>1</a:t>
            </a:r>
            <a:r>
              <a:rPr lang="en-US" altLang="zh-CN" sz="2800" dirty="0">
                <a:latin typeface="Consolas" panose="020B0609020204030204" pitchFamily="49" charset="0"/>
              </a:rPr>
              <a:t> </a:t>
            </a:r>
            <a:r>
              <a:rPr lang="en-US" altLang="zh-CN" sz="2400" dirty="0"/>
              <a:t>Introduction</a:t>
            </a:r>
            <a:endParaRPr lang="zh-CN" altLang="en-US" dirty="0"/>
          </a:p>
        </p:txBody>
      </p:sp>
      <p:sp>
        <p:nvSpPr>
          <p:cNvPr id="4" name="文本框 3">
            <a:extLst>
              <a:ext uri="{FF2B5EF4-FFF2-40B4-BE49-F238E27FC236}">
                <a16:creationId xmlns:a16="http://schemas.microsoft.com/office/drawing/2014/main" id="{1D5478CC-9463-490E-AEF1-2BDABCE569FB}"/>
              </a:ext>
            </a:extLst>
          </p:cNvPr>
          <p:cNvSpPr txBox="1"/>
          <p:nvPr/>
        </p:nvSpPr>
        <p:spPr>
          <a:xfrm>
            <a:off x="347220" y="2488735"/>
            <a:ext cx="7395079" cy="523220"/>
          </a:xfrm>
          <a:prstGeom prst="rect">
            <a:avLst/>
          </a:prstGeom>
          <a:noFill/>
        </p:spPr>
        <p:txBody>
          <a:bodyPr wrap="square" rtlCol="0">
            <a:spAutoFit/>
          </a:bodyPr>
          <a:lstStyle/>
          <a:p>
            <a:r>
              <a:rPr lang="en-US" altLang="zh-CN" sz="2800" b="1" dirty="0">
                <a:solidFill>
                  <a:schemeClr val="accent3">
                    <a:lumMod val="60000"/>
                    <a:lumOff val="40000"/>
                  </a:schemeClr>
                </a:solidFill>
                <a:latin typeface="Consolas" panose="020B0609020204030204" pitchFamily="49" charset="0"/>
              </a:rPr>
              <a:t>2</a:t>
            </a:r>
            <a:r>
              <a:rPr lang="en-US" altLang="zh-CN" sz="2800" dirty="0">
                <a:latin typeface="Consolas" panose="020B0609020204030204" pitchFamily="49" charset="0"/>
              </a:rPr>
              <a:t> </a:t>
            </a:r>
            <a:r>
              <a:rPr lang="en-US" altLang="zh-CN" sz="2400" dirty="0"/>
              <a:t>Related works</a:t>
            </a:r>
            <a:endParaRPr lang="zh-CN" altLang="en-US" sz="2400" dirty="0"/>
          </a:p>
        </p:txBody>
      </p:sp>
      <p:sp>
        <p:nvSpPr>
          <p:cNvPr id="5" name="文本框 4">
            <a:extLst>
              <a:ext uri="{FF2B5EF4-FFF2-40B4-BE49-F238E27FC236}">
                <a16:creationId xmlns:a16="http://schemas.microsoft.com/office/drawing/2014/main" id="{EA251E19-227D-47FC-9A3C-30BE2317894F}"/>
              </a:ext>
            </a:extLst>
          </p:cNvPr>
          <p:cNvSpPr txBox="1"/>
          <p:nvPr/>
        </p:nvSpPr>
        <p:spPr>
          <a:xfrm>
            <a:off x="347217" y="4238243"/>
            <a:ext cx="7395079" cy="523220"/>
          </a:xfrm>
          <a:prstGeom prst="rect">
            <a:avLst/>
          </a:prstGeom>
          <a:noFill/>
        </p:spPr>
        <p:txBody>
          <a:bodyPr wrap="square" rtlCol="0">
            <a:spAutoFit/>
          </a:bodyPr>
          <a:lstStyle/>
          <a:p>
            <a:r>
              <a:rPr lang="en-US" altLang="zh-CN" sz="2800" b="1" dirty="0">
                <a:solidFill>
                  <a:schemeClr val="accent3">
                    <a:lumMod val="60000"/>
                    <a:lumOff val="40000"/>
                  </a:schemeClr>
                </a:solidFill>
                <a:latin typeface="Consolas" panose="020B0609020204030204" pitchFamily="49" charset="0"/>
              </a:rPr>
              <a:t>4</a:t>
            </a:r>
            <a:r>
              <a:rPr lang="en-US" altLang="zh-CN" sz="2800" dirty="0">
                <a:latin typeface="Consolas" panose="020B0609020204030204" pitchFamily="49" charset="0"/>
              </a:rPr>
              <a:t> </a:t>
            </a:r>
            <a:r>
              <a:rPr lang="en-US" altLang="zh-CN" sz="2400" dirty="0"/>
              <a:t>Physical simulation system upgrade</a:t>
            </a:r>
            <a:endParaRPr lang="zh-CN" altLang="en-US" sz="2400" dirty="0"/>
          </a:p>
        </p:txBody>
      </p:sp>
      <p:sp>
        <p:nvSpPr>
          <p:cNvPr id="6" name="文本框 5">
            <a:extLst>
              <a:ext uri="{FF2B5EF4-FFF2-40B4-BE49-F238E27FC236}">
                <a16:creationId xmlns:a16="http://schemas.microsoft.com/office/drawing/2014/main" id="{8EDD243A-043C-4256-93F3-6AB6BB65F97E}"/>
              </a:ext>
            </a:extLst>
          </p:cNvPr>
          <p:cNvSpPr txBox="1"/>
          <p:nvPr/>
        </p:nvSpPr>
        <p:spPr>
          <a:xfrm>
            <a:off x="347216" y="5516018"/>
            <a:ext cx="7395079" cy="523220"/>
          </a:xfrm>
          <a:prstGeom prst="rect">
            <a:avLst/>
          </a:prstGeom>
          <a:noFill/>
        </p:spPr>
        <p:txBody>
          <a:bodyPr wrap="square" rtlCol="0">
            <a:spAutoFit/>
          </a:bodyPr>
          <a:lstStyle/>
          <a:p>
            <a:r>
              <a:rPr lang="en-US" altLang="zh-CN" sz="2800" b="1" dirty="0">
                <a:solidFill>
                  <a:schemeClr val="accent3">
                    <a:lumMod val="60000"/>
                    <a:lumOff val="40000"/>
                  </a:schemeClr>
                </a:solidFill>
                <a:latin typeface="Consolas" panose="020B0609020204030204" pitchFamily="49" charset="0"/>
              </a:rPr>
              <a:t>5</a:t>
            </a:r>
            <a:r>
              <a:rPr lang="en-US" altLang="zh-CN" sz="2800" dirty="0">
                <a:latin typeface="Consolas" panose="020B0609020204030204" pitchFamily="49" charset="0"/>
              </a:rPr>
              <a:t> </a:t>
            </a:r>
            <a:r>
              <a:rPr lang="en-US" altLang="zh-CN" sz="2400" dirty="0"/>
              <a:t>Results and evaluation </a:t>
            </a:r>
            <a:r>
              <a:rPr lang="en-US" altLang="zh-CN" sz="1600" dirty="0">
                <a:solidFill>
                  <a:schemeClr val="accent3">
                    <a:lumMod val="60000"/>
                    <a:lumOff val="40000"/>
                  </a:schemeClr>
                </a:solidFill>
              </a:rPr>
              <a:t>(Future work)</a:t>
            </a:r>
            <a:endParaRPr lang="zh-CN" altLang="en-US" sz="2000" dirty="0">
              <a:solidFill>
                <a:schemeClr val="accent3">
                  <a:lumMod val="60000"/>
                  <a:lumOff val="40000"/>
                </a:schemeClr>
              </a:solidFill>
            </a:endParaRPr>
          </a:p>
        </p:txBody>
      </p:sp>
      <p:sp>
        <p:nvSpPr>
          <p:cNvPr id="7" name="文本框 6">
            <a:extLst>
              <a:ext uri="{FF2B5EF4-FFF2-40B4-BE49-F238E27FC236}">
                <a16:creationId xmlns:a16="http://schemas.microsoft.com/office/drawing/2014/main" id="{BDC166A8-E1C3-44AF-890B-0FA771CD5729}"/>
              </a:ext>
            </a:extLst>
          </p:cNvPr>
          <p:cNvSpPr txBox="1"/>
          <p:nvPr/>
        </p:nvSpPr>
        <p:spPr>
          <a:xfrm>
            <a:off x="347215" y="6008153"/>
            <a:ext cx="7395079" cy="523220"/>
          </a:xfrm>
          <a:prstGeom prst="rect">
            <a:avLst/>
          </a:prstGeom>
          <a:noFill/>
        </p:spPr>
        <p:txBody>
          <a:bodyPr wrap="square" rtlCol="0">
            <a:spAutoFit/>
          </a:bodyPr>
          <a:lstStyle/>
          <a:p>
            <a:r>
              <a:rPr lang="en-US" altLang="zh-CN" sz="2800" b="1" dirty="0">
                <a:solidFill>
                  <a:schemeClr val="accent3">
                    <a:lumMod val="60000"/>
                    <a:lumOff val="40000"/>
                  </a:schemeClr>
                </a:solidFill>
                <a:latin typeface="Consolas" panose="020B0609020204030204" pitchFamily="49" charset="0"/>
              </a:rPr>
              <a:t>6</a:t>
            </a:r>
            <a:r>
              <a:rPr lang="en-US" altLang="zh-CN" sz="2800" dirty="0">
                <a:latin typeface="Consolas" panose="020B0609020204030204" pitchFamily="49" charset="0"/>
              </a:rPr>
              <a:t> </a:t>
            </a:r>
            <a:r>
              <a:rPr lang="en-US" altLang="zh-CN" sz="2400" dirty="0"/>
              <a:t>Conclusion</a:t>
            </a:r>
            <a:endParaRPr lang="zh-CN" altLang="en-US" sz="2400" dirty="0"/>
          </a:p>
        </p:txBody>
      </p:sp>
      <p:sp>
        <p:nvSpPr>
          <p:cNvPr id="8" name="文本框 7">
            <a:extLst>
              <a:ext uri="{FF2B5EF4-FFF2-40B4-BE49-F238E27FC236}">
                <a16:creationId xmlns:a16="http://schemas.microsoft.com/office/drawing/2014/main" id="{37714D07-AFB3-4783-9B67-F5D1A296DDA0}"/>
              </a:ext>
            </a:extLst>
          </p:cNvPr>
          <p:cNvSpPr txBox="1"/>
          <p:nvPr/>
        </p:nvSpPr>
        <p:spPr>
          <a:xfrm>
            <a:off x="347217" y="3010546"/>
            <a:ext cx="7395079" cy="523220"/>
          </a:xfrm>
          <a:prstGeom prst="rect">
            <a:avLst/>
          </a:prstGeom>
          <a:noFill/>
        </p:spPr>
        <p:txBody>
          <a:bodyPr wrap="square" rtlCol="0">
            <a:spAutoFit/>
          </a:bodyPr>
          <a:lstStyle/>
          <a:p>
            <a:r>
              <a:rPr lang="en-US" altLang="zh-CN" sz="2800" b="1" dirty="0">
                <a:solidFill>
                  <a:schemeClr val="accent3">
                    <a:lumMod val="60000"/>
                    <a:lumOff val="40000"/>
                  </a:schemeClr>
                </a:solidFill>
                <a:latin typeface="Consolas" panose="020B0609020204030204" pitchFamily="49" charset="0"/>
              </a:rPr>
              <a:t>3</a:t>
            </a:r>
            <a:r>
              <a:rPr lang="en-US" altLang="zh-CN" sz="2800" dirty="0">
                <a:latin typeface="Consolas" panose="020B0609020204030204" pitchFamily="49" charset="0"/>
              </a:rPr>
              <a:t> </a:t>
            </a:r>
            <a:r>
              <a:rPr lang="en-US" altLang="zh-CN" sz="2400" dirty="0"/>
              <a:t>Grid reconstruction</a:t>
            </a:r>
            <a:endParaRPr lang="zh-CN" altLang="en-US" sz="2400" dirty="0"/>
          </a:p>
        </p:txBody>
      </p:sp>
      <p:sp>
        <p:nvSpPr>
          <p:cNvPr id="9" name="文本框 8">
            <a:extLst>
              <a:ext uri="{FF2B5EF4-FFF2-40B4-BE49-F238E27FC236}">
                <a16:creationId xmlns:a16="http://schemas.microsoft.com/office/drawing/2014/main" id="{C5C5431B-6F3C-4E0B-8AC5-004EA54A8DA5}"/>
              </a:ext>
            </a:extLst>
          </p:cNvPr>
          <p:cNvSpPr txBox="1"/>
          <p:nvPr/>
        </p:nvSpPr>
        <p:spPr>
          <a:xfrm>
            <a:off x="764535" y="3885626"/>
            <a:ext cx="7395079" cy="461665"/>
          </a:xfrm>
          <a:prstGeom prst="rect">
            <a:avLst/>
          </a:prstGeom>
          <a:noFill/>
        </p:spPr>
        <p:txBody>
          <a:bodyPr wrap="square" rtlCol="0">
            <a:spAutoFit/>
          </a:bodyPr>
          <a:lstStyle/>
          <a:p>
            <a:r>
              <a:rPr lang="en-US" altLang="zh-CN" sz="2400" b="1" dirty="0">
                <a:solidFill>
                  <a:srgbClr val="0070C0"/>
                </a:solidFill>
                <a:latin typeface="Consolas" panose="020B0609020204030204" pitchFamily="49" charset="0"/>
              </a:rPr>
              <a:t>2</a:t>
            </a:r>
            <a:r>
              <a:rPr lang="en-US" altLang="zh-CN" sz="2400" dirty="0">
                <a:latin typeface="Consolas" panose="020B0609020204030204" pitchFamily="49" charset="0"/>
              </a:rPr>
              <a:t> </a:t>
            </a:r>
            <a:r>
              <a:rPr lang="en-US" altLang="zh-CN" sz="2000" dirty="0"/>
              <a:t>Folded surface shape reconstruction </a:t>
            </a:r>
            <a:r>
              <a:rPr lang="en-US" altLang="zh-CN" sz="1600" dirty="0">
                <a:solidFill>
                  <a:schemeClr val="accent3">
                    <a:lumMod val="60000"/>
                    <a:lumOff val="40000"/>
                  </a:schemeClr>
                </a:solidFill>
              </a:rPr>
              <a:t>(Future work)</a:t>
            </a:r>
            <a:endParaRPr lang="zh-CN" altLang="en-US" sz="2000" dirty="0">
              <a:solidFill>
                <a:schemeClr val="accent3">
                  <a:lumMod val="60000"/>
                  <a:lumOff val="40000"/>
                </a:schemeClr>
              </a:solidFill>
            </a:endParaRPr>
          </a:p>
        </p:txBody>
      </p:sp>
      <p:sp>
        <p:nvSpPr>
          <p:cNvPr id="12" name="文本框 11">
            <a:extLst>
              <a:ext uri="{FF2B5EF4-FFF2-40B4-BE49-F238E27FC236}">
                <a16:creationId xmlns:a16="http://schemas.microsoft.com/office/drawing/2014/main" id="{2F8B1956-06B9-48D8-BE23-3E63222A8176}"/>
              </a:ext>
            </a:extLst>
          </p:cNvPr>
          <p:cNvSpPr txBox="1"/>
          <p:nvPr/>
        </p:nvSpPr>
        <p:spPr>
          <a:xfrm>
            <a:off x="764535" y="3454822"/>
            <a:ext cx="7395079" cy="461665"/>
          </a:xfrm>
          <a:prstGeom prst="rect">
            <a:avLst/>
          </a:prstGeom>
          <a:noFill/>
        </p:spPr>
        <p:txBody>
          <a:bodyPr wrap="square" rtlCol="0">
            <a:spAutoFit/>
          </a:bodyPr>
          <a:lstStyle/>
          <a:p>
            <a:r>
              <a:rPr lang="en-US" altLang="zh-CN" sz="2400" b="1" dirty="0">
                <a:solidFill>
                  <a:srgbClr val="0070C0"/>
                </a:solidFill>
                <a:latin typeface="Consolas" panose="020B0609020204030204" pitchFamily="49" charset="0"/>
              </a:rPr>
              <a:t>1</a:t>
            </a:r>
            <a:r>
              <a:rPr lang="en-US" altLang="zh-CN" sz="2400" dirty="0">
                <a:latin typeface="Consolas" panose="020B0609020204030204" pitchFamily="49" charset="0"/>
              </a:rPr>
              <a:t> </a:t>
            </a:r>
            <a:r>
              <a:rPr lang="en-US" altLang="zh-CN" sz="2000" dirty="0"/>
              <a:t>Remeshing</a:t>
            </a:r>
            <a:endParaRPr lang="zh-CN" altLang="en-US" sz="2000" dirty="0"/>
          </a:p>
        </p:txBody>
      </p:sp>
      <p:sp>
        <p:nvSpPr>
          <p:cNvPr id="13" name="文本框 12">
            <a:extLst>
              <a:ext uri="{FF2B5EF4-FFF2-40B4-BE49-F238E27FC236}">
                <a16:creationId xmlns:a16="http://schemas.microsoft.com/office/drawing/2014/main" id="{5EB6DCDF-2D7E-4C61-95D5-9B1AD75D2673}"/>
              </a:ext>
            </a:extLst>
          </p:cNvPr>
          <p:cNvSpPr txBox="1"/>
          <p:nvPr/>
        </p:nvSpPr>
        <p:spPr>
          <a:xfrm>
            <a:off x="764534" y="4683205"/>
            <a:ext cx="7395079" cy="461665"/>
          </a:xfrm>
          <a:prstGeom prst="rect">
            <a:avLst/>
          </a:prstGeom>
          <a:noFill/>
        </p:spPr>
        <p:txBody>
          <a:bodyPr wrap="square" rtlCol="0">
            <a:spAutoFit/>
          </a:bodyPr>
          <a:lstStyle/>
          <a:p>
            <a:r>
              <a:rPr lang="en-US" altLang="zh-CN" sz="2400" b="1" dirty="0">
                <a:solidFill>
                  <a:srgbClr val="0070C0"/>
                </a:solidFill>
                <a:latin typeface="Consolas" panose="020B0609020204030204" pitchFamily="49" charset="0"/>
              </a:rPr>
              <a:t>1</a:t>
            </a:r>
            <a:r>
              <a:rPr lang="en-US" altLang="zh-CN" sz="2400" dirty="0">
                <a:latin typeface="Consolas" panose="020B0609020204030204" pitchFamily="49" charset="0"/>
              </a:rPr>
              <a:t> </a:t>
            </a:r>
            <a:r>
              <a:rPr lang="en-US" altLang="zh-CN" sz="2000" dirty="0"/>
              <a:t>Spring parameters update</a:t>
            </a:r>
            <a:endParaRPr lang="zh-CN" altLang="en-US" sz="2000" dirty="0"/>
          </a:p>
        </p:txBody>
      </p:sp>
      <p:sp>
        <p:nvSpPr>
          <p:cNvPr id="14" name="文本框 13">
            <a:extLst>
              <a:ext uri="{FF2B5EF4-FFF2-40B4-BE49-F238E27FC236}">
                <a16:creationId xmlns:a16="http://schemas.microsoft.com/office/drawing/2014/main" id="{7CEAD664-169C-4A91-8F83-516F3B1048A9}"/>
              </a:ext>
            </a:extLst>
          </p:cNvPr>
          <p:cNvSpPr txBox="1"/>
          <p:nvPr/>
        </p:nvSpPr>
        <p:spPr>
          <a:xfrm>
            <a:off x="764533" y="5103622"/>
            <a:ext cx="7395079" cy="461665"/>
          </a:xfrm>
          <a:prstGeom prst="rect">
            <a:avLst/>
          </a:prstGeom>
          <a:noFill/>
        </p:spPr>
        <p:txBody>
          <a:bodyPr wrap="square" rtlCol="0">
            <a:spAutoFit/>
          </a:bodyPr>
          <a:lstStyle/>
          <a:p>
            <a:r>
              <a:rPr lang="en-US" altLang="zh-CN" sz="2400" b="1" dirty="0">
                <a:solidFill>
                  <a:srgbClr val="0070C0"/>
                </a:solidFill>
                <a:latin typeface="Consolas" panose="020B0609020204030204" pitchFamily="49" charset="0"/>
              </a:rPr>
              <a:t>2</a:t>
            </a:r>
            <a:r>
              <a:rPr lang="en-US" altLang="zh-CN" sz="2400" dirty="0">
                <a:latin typeface="Consolas" panose="020B0609020204030204" pitchFamily="49" charset="0"/>
              </a:rPr>
              <a:t> </a:t>
            </a:r>
            <a:r>
              <a:rPr lang="en-US" altLang="zh-CN" sz="2000" dirty="0"/>
              <a:t>External force system </a:t>
            </a:r>
            <a:r>
              <a:rPr lang="en-US" altLang="zh-CN" sz="1600" dirty="0">
                <a:solidFill>
                  <a:schemeClr val="accent3">
                    <a:lumMod val="60000"/>
                    <a:lumOff val="40000"/>
                  </a:schemeClr>
                </a:solidFill>
              </a:rPr>
              <a:t>(Future work)</a:t>
            </a:r>
            <a:endParaRPr lang="zh-CN" altLang="en-US" sz="2000" dirty="0"/>
          </a:p>
        </p:txBody>
      </p:sp>
    </p:spTree>
    <p:extLst>
      <p:ext uri="{BB962C8B-B14F-4D97-AF65-F5344CB8AC3E}">
        <p14:creationId xmlns:p14="http://schemas.microsoft.com/office/powerpoint/2010/main" val="292244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9D0237F1-6CA5-43C4-AC39-9C0E528B74E5}"/>
              </a:ext>
            </a:extLst>
          </p:cNvPr>
          <p:cNvGrpSpPr/>
          <p:nvPr/>
        </p:nvGrpSpPr>
        <p:grpSpPr>
          <a:xfrm>
            <a:off x="115186" y="2015352"/>
            <a:ext cx="5790044" cy="1902726"/>
            <a:chOff x="147548" y="2085174"/>
            <a:chExt cx="8906735" cy="2926934"/>
          </a:xfrm>
        </p:grpSpPr>
        <p:pic>
          <p:nvPicPr>
            <p:cNvPr id="6" name="图片 5">
              <a:extLst>
                <a:ext uri="{FF2B5EF4-FFF2-40B4-BE49-F238E27FC236}">
                  <a16:creationId xmlns:a16="http://schemas.microsoft.com/office/drawing/2014/main" id="{F1A31BDD-4E05-4549-B0C0-F8FBF3E0FE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548" y="2085174"/>
              <a:ext cx="2155494" cy="2926934"/>
            </a:xfrm>
            <a:prstGeom prst="rect">
              <a:avLst/>
            </a:prstGeom>
          </p:spPr>
        </p:pic>
        <p:pic>
          <p:nvPicPr>
            <p:cNvPr id="7" name="图片 6">
              <a:extLst>
                <a:ext uri="{FF2B5EF4-FFF2-40B4-BE49-F238E27FC236}">
                  <a16:creationId xmlns:a16="http://schemas.microsoft.com/office/drawing/2014/main" id="{7B78E7B8-FC6A-4074-A81F-91E0A864EA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1608" y="2085174"/>
              <a:ext cx="2157483" cy="2926934"/>
            </a:xfrm>
            <a:prstGeom prst="rect">
              <a:avLst/>
            </a:prstGeom>
          </p:spPr>
        </p:pic>
        <p:pic>
          <p:nvPicPr>
            <p:cNvPr id="8" name="图片 7">
              <a:extLst>
                <a:ext uri="{FF2B5EF4-FFF2-40B4-BE49-F238E27FC236}">
                  <a16:creationId xmlns:a16="http://schemas.microsoft.com/office/drawing/2014/main" id="{7A2FC82A-6154-4E29-8DDA-E44C089B46E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0462" y="2085174"/>
              <a:ext cx="2157483" cy="2926934"/>
            </a:xfrm>
            <a:prstGeom prst="rect">
              <a:avLst/>
            </a:prstGeom>
          </p:spPr>
        </p:pic>
        <p:pic>
          <p:nvPicPr>
            <p:cNvPr id="9" name="图片 8">
              <a:extLst>
                <a:ext uri="{FF2B5EF4-FFF2-40B4-BE49-F238E27FC236}">
                  <a16:creationId xmlns:a16="http://schemas.microsoft.com/office/drawing/2014/main" id="{4EB667F1-5516-4919-A941-4EA03F71185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96802" y="2085174"/>
              <a:ext cx="2157481" cy="2926934"/>
            </a:xfrm>
            <a:prstGeom prst="rect">
              <a:avLst/>
            </a:prstGeom>
          </p:spPr>
        </p:pic>
      </p:grpSp>
      <p:sp>
        <p:nvSpPr>
          <p:cNvPr id="2" name="标题 1">
            <a:extLst>
              <a:ext uri="{FF2B5EF4-FFF2-40B4-BE49-F238E27FC236}">
                <a16:creationId xmlns:a16="http://schemas.microsoft.com/office/drawing/2014/main" id="{5DCFB14E-76C5-4397-99EF-274466CF1979}"/>
              </a:ext>
            </a:extLst>
          </p:cNvPr>
          <p:cNvSpPr>
            <a:spLocks noGrp="1"/>
          </p:cNvSpPr>
          <p:nvPr>
            <p:ph type="title"/>
          </p:nvPr>
        </p:nvSpPr>
        <p:spPr/>
        <p:txBody>
          <a:bodyPr vert="horz" lIns="91440" tIns="45720" rIns="91440" bIns="45720" rtlCol="0" anchor="b">
            <a:normAutofit/>
          </a:bodyPr>
          <a:lstStyle/>
          <a:p>
            <a:r>
              <a:rPr lang="en-US" altLang="zh-CN" sz="3500" cap="small" dirty="0"/>
              <a:t>Conclusion and Future Work</a:t>
            </a:r>
            <a:endParaRPr lang="zh-CN" altLang="en-US" sz="3500" cap="small" dirty="0"/>
          </a:p>
        </p:txBody>
      </p:sp>
      <p:sp>
        <p:nvSpPr>
          <p:cNvPr id="4" name="矩形 3">
            <a:extLst>
              <a:ext uri="{FF2B5EF4-FFF2-40B4-BE49-F238E27FC236}">
                <a16:creationId xmlns:a16="http://schemas.microsoft.com/office/drawing/2014/main" id="{8F0DF1A2-1516-421F-BF1F-94E785294096}"/>
              </a:ext>
            </a:extLst>
          </p:cNvPr>
          <p:cNvSpPr/>
          <p:nvPr/>
        </p:nvSpPr>
        <p:spPr>
          <a:xfrm>
            <a:off x="5634656" y="2964732"/>
            <a:ext cx="3394158" cy="3555220"/>
          </a:xfrm>
          <a:prstGeom prst="rect">
            <a:avLst/>
          </a:prstGeom>
        </p:spPr>
        <p:txBody>
          <a:bodyPr vert="horz" lIns="91440" tIns="45720" rIns="91440" bIns="45720" rtlCol="0" anchor="ctr">
            <a:normAutofit/>
          </a:bodyPr>
          <a:lstStyle/>
          <a:p>
            <a:pPr marL="306000" indent="-306000">
              <a:spcBef>
                <a:spcPct val="20000"/>
              </a:spcBef>
              <a:spcAft>
                <a:spcPts val="600"/>
              </a:spcAft>
              <a:buClr>
                <a:schemeClr val="accent2"/>
              </a:buClr>
              <a:buSzPct val="92000"/>
              <a:buFont typeface="Wingdings 2" panose="05020102010507070707" pitchFamily="18" charset="2"/>
              <a:buChar char=""/>
            </a:pPr>
            <a:r>
              <a:rPr lang="en-US" altLang="zh-CN" dirty="0"/>
              <a:t>The paper on the previous work with Shi has been accepted in this year's Cyberworlds 2019 as full paper. </a:t>
            </a:r>
          </a:p>
          <a:p>
            <a:pPr marL="306000" indent="-306000">
              <a:spcBef>
                <a:spcPct val="20000"/>
              </a:spcBef>
              <a:spcAft>
                <a:spcPts val="600"/>
              </a:spcAft>
              <a:buClr>
                <a:schemeClr val="accent2"/>
              </a:buClr>
              <a:buSzPct val="92000"/>
              <a:buFont typeface="Wingdings 2" panose="05020102010507070707" pitchFamily="18" charset="2"/>
              <a:buChar char=""/>
            </a:pPr>
            <a:r>
              <a:rPr lang="en-US" altLang="zh-CN" dirty="0"/>
              <a:t>Evaluation: Compared with real cloth images.</a:t>
            </a:r>
          </a:p>
          <a:p>
            <a:pPr marL="306000" indent="-306000">
              <a:spcBef>
                <a:spcPct val="20000"/>
              </a:spcBef>
              <a:spcAft>
                <a:spcPts val="600"/>
              </a:spcAft>
              <a:buClr>
                <a:schemeClr val="accent2"/>
              </a:buClr>
              <a:buSzPct val="92000"/>
              <a:buFont typeface="Wingdings 2" panose="05020102010507070707" pitchFamily="18" charset="2"/>
              <a:buChar char=""/>
            </a:pPr>
            <a:r>
              <a:rPr lang="en-US" altLang="zh-CN" dirty="0">
                <a:solidFill>
                  <a:schemeClr val="tx2"/>
                </a:solidFill>
              </a:rPr>
              <a:t>Preparing another two submissions. </a:t>
            </a:r>
          </a:p>
          <a:p>
            <a:pPr marL="306000" indent="-306000">
              <a:spcBef>
                <a:spcPct val="20000"/>
              </a:spcBef>
              <a:spcAft>
                <a:spcPts val="600"/>
              </a:spcAft>
              <a:buClr>
                <a:schemeClr val="accent2"/>
              </a:buClr>
              <a:buSzPct val="92000"/>
              <a:buFont typeface="Wingdings 2" panose="05020102010507070707" pitchFamily="18" charset="2"/>
              <a:buChar char=""/>
            </a:pPr>
            <a:r>
              <a:rPr lang="en-US" altLang="zh-CN" dirty="0">
                <a:solidFill>
                  <a:schemeClr val="tx2"/>
                </a:solidFill>
              </a:rPr>
              <a:t>Implement the new algorithms and tools I plan to do one by one. </a:t>
            </a:r>
            <a:endParaRPr lang="zh-CN" altLang="en-US" dirty="0">
              <a:solidFill>
                <a:schemeClr val="tx2"/>
              </a:solidFill>
            </a:endParaRPr>
          </a:p>
        </p:txBody>
      </p:sp>
      <p:grpSp>
        <p:nvGrpSpPr>
          <p:cNvPr id="21" name="组合 20">
            <a:extLst>
              <a:ext uri="{FF2B5EF4-FFF2-40B4-BE49-F238E27FC236}">
                <a16:creationId xmlns:a16="http://schemas.microsoft.com/office/drawing/2014/main" id="{800210B9-9F54-4E8A-818F-0063EB9BC57A}"/>
              </a:ext>
            </a:extLst>
          </p:cNvPr>
          <p:cNvGrpSpPr/>
          <p:nvPr/>
        </p:nvGrpSpPr>
        <p:grpSpPr>
          <a:xfrm>
            <a:off x="608949" y="4162627"/>
            <a:ext cx="4866935" cy="2366745"/>
            <a:chOff x="-730602" y="1043425"/>
            <a:chExt cx="14102843" cy="6858082"/>
          </a:xfrm>
        </p:grpSpPr>
        <p:pic>
          <p:nvPicPr>
            <p:cNvPr id="22" name="图片 21">
              <a:extLst>
                <a:ext uri="{FF2B5EF4-FFF2-40B4-BE49-F238E27FC236}">
                  <a16:creationId xmlns:a16="http://schemas.microsoft.com/office/drawing/2014/main" id="{4D00992D-C6C2-48CA-9B40-138222E330B5}"/>
                </a:ext>
              </a:extLst>
            </p:cNvPr>
            <p:cNvPicPr>
              <a:picLocks noChangeAspect="1"/>
            </p:cNvPicPr>
            <p:nvPr/>
          </p:nvPicPr>
          <p:blipFill>
            <a:blip r:embed="rId7"/>
            <a:stretch>
              <a:fillRect/>
            </a:stretch>
          </p:blipFill>
          <p:spPr>
            <a:xfrm>
              <a:off x="-730602" y="1043507"/>
              <a:ext cx="3366329" cy="6858000"/>
            </a:xfrm>
            <a:prstGeom prst="rect">
              <a:avLst/>
            </a:prstGeom>
          </p:spPr>
        </p:pic>
        <p:pic>
          <p:nvPicPr>
            <p:cNvPr id="23" name="图片 22">
              <a:extLst>
                <a:ext uri="{FF2B5EF4-FFF2-40B4-BE49-F238E27FC236}">
                  <a16:creationId xmlns:a16="http://schemas.microsoft.com/office/drawing/2014/main" id="{57B0C53C-C6BA-42C2-A5E1-A51972E548E2}"/>
                </a:ext>
              </a:extLst>
            </p:cNvPr>
            <p:cNvPicPr>
              <a:picLocks noChangeAspect="1"/>
            </p:cNvPicPr>
            <p:nvPr/>
          </p:nvPicPr>
          <p:blipFill>
            <a:blip r:embed="rId8"/>
            <a:stretch>
              <a:fillRect/>
            </a:stretch>
          </p:blipFill>
          <p:spPr>
            <a:xfrm>
              <a:off x="2848236" y="1043425"/>
              <a:ext cx="3366329" cy="6858000"/>
            </a:xfrm>
            <a:prstGeom prst="rect">
              <a:avLst/>
            </a:prstGeom>
          </p:spPr>
        </p:pic>
        <p:pic>
          <p:nvPicPr>
            <p:cNvPr id="24" name="图片 23">
              <a:extLst>
                <a:ext uri="{FF2B5EF4-FFF2-40B4-BE49-F238E27FC236}">
                  <a16:creationId xmlns:a16="http://schemas.microsoft.com/office/drawing/2014/main" id="{D8D49C99-1251-4BB9-9D2E-E2B12B4B4766}"/>
                </a:ext>
              </a:extLst>
            </p:cNvPr>
            <p:cNvPicPr>
              <a:picLocks noChangeAspect="1"/>
            </p:cNvPicPr>
            <p:nvPr/>
          </p:nvPicPr>
          <p:blipFill>
            <a:blip r:embed="rId9"/>
            <a:stretch>
              <a:fillRect/>
            </a:stretch>
          </p:blipFill>
          <p:spPr>
            <a:xfrm>
              <a:off x="6427074" y="1043425"/>
              <a:ext cx="3366329" cy="6858000"/>
            </a:xfrm>
            <a:prstGeom prst="rect">
              <a:avLst/>
            </a:prstGeom>
          </p:spPr>
        </p:pic>
        <p:pic>
          <p:nvPicPr>
            <p:cNvPr id="25" name="图片 24">
              <a:extLst>
                <a:ext uri="{FF2B5EF4-FFF2-40B4-BE49-F238E27FC236}">
                  <a16:creationId xmlns:a16="http://schemas.microsoft.com/office/drawing/2014/main" id="{759CC0E0-ED10-40C9-972B-B2395B510C0B}"/>
                </a:ext>
              </a:extLst>
            </p:cNvPr>
            <p:cNvPicPr>
              <a:picLocks noChangeAspect="1"/>
            </p:cNvPicPr>
            <p:nvPr/>
          </p:nvPicPr>
          <p:blipFill>
            <a:blip r:embed="rId10"/>
            <a:stretch>
              <a:fillRect/>
            </a:stretch>
          </p:blipFill>
          <p:spPr>
            <a:xfrm>
              <a:off x="10005912" y="1043425"/>
              <a:ext cx="3366329" cy="6858000"/>
            </a:xfrm>
            <a:prstGeom prst="rect">
              <a:avLst/>
            </a:prstGeom>
          </p:spPr>
        </p:pic>
      </p:grpSp>
    </p:spTree>
    <p:extLst>
      <p:ext uri="{BB962C8B-B14F-4D97-AF65-F5344CB8AC3E}">
        <p14:creationId xmlns:p14="http://schemas.microsoft.com/office/powerpoint/2010/main" val="692968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377036-310A-484C-8D84-01F48AA32198}"/>
              </a:ext>
            </a:extLst>
          </p:cNvPr>
          <p:cNvSpPr>
            <a:spLocks noGrp="1"/>
          </p:cNvSpPr>
          <p:nvPr>
            <p:ph type="title"/>
          </p:nvPr>
        </p:nvSpPr>
        <p:spPr/>
        <p:txBody>
          <a:bodyPr>
            <a:normAutofit/>
          </a:bodyPr>
          <a:lstStyle/>
          <a:p>
            <a:r>
              <a:rPr lang="en-US" altLang="zh-CN" sz="3500" cap="small" dirty="0"/>
              <a:t>Research Background</a:t>
            </a:r>
            <a:endParaRPr lang="zh-CN" altLang="en-US" sz="3500" cap="small" dirty="0"/>
          </a:p>
        </p:txBody>
      </p:sp>
      <p:pic>
        <p:nvPicPr>
          <p:cNvPr id="6" name="图片 5">
            <a:extLst>
              <a:ext uri="{FF2B5EF4-FFF2-40B4-BE49-F238E27FC236}">
                <a16:creationId xmlns:a16="http://schemas.microsoft.com/office/drawing/2014/main" id="{B0981539-775A-43F0-BB00-30705102027C}"/>
              </a:ext>
            </a:extLst>
          </p:cNvPr>
          <p:cNvPicPr>
            <a:picLocks noChangeAspect="1"/>
          </p:cNvPicPr>
          <p:nvPr/>
        </p:nvPicPr>
        <p:blipFill>
          <a:blip r:embed="rId3"/>
          <a:stretch>
            <a:fillRect/>
          </a:stretch>
        </p:blipFill>
        <p:spPr>
          <a:xfrm>
            <a:off x="307524" y="1976907"/>
            <a:ext cx="3698615" cy="4687910"/>
          </a:xfrm>
          <a:prstGeom prst="rect">
            <a:avLst/>
          </a:prstGeom>
        </p:spPr>
      </p:pic>
      <p:sp>
        <p:nvSpPr>
          <p:cNvPr id="30" name="矩形 29">
            <a:extLst>
              <a:ext uri="{FF2B5EF4-FFF2-40B4-BE49-F238E27FC236}">
                <a16:creationId xmlns:a16="http://schemas.microsoft.com/office/drawing/2014/main" id="{0F52EF90-2D17-4ACE-B281-E6CFDFF98353}"/>
              </a:ext>
            </a:extLst>
          </p:cNvPr>
          <p:cNvSpPr/>
          <p:nvPr/>
        </p:nvSpPr>
        <p:spPr>
          <a:xfrm>
            <a:off x="3858446" y="2397609"/>
            <a:ext cx="4978029" cy="815352"/>
          </a:xfrm>
          <a:prstGeom prst="rect">
            <a:avLst/>
          </a:prstGeom>
        </p:spPr>
        <p:txBody>
          <a:bodyPr vert="horz" lIns="91440" tIns="45720" rIns="91440" bIns="45720" rtlCol="0" anchor="ctr">
            <a:normAutofit/>
          </a:bodyPr>
          <a:lstStyle/>
          <a:p>
            <a:pPr marL="306000" indent="-306000">
              <a:spcBef>
                <a:spcPct val="20000"/>
              </a:spcBef>
              <a:spcAft>
                <a:spcPts val="600"/>
              </a:spcAft>
              <a:buClr>
                <a:schemeClr val="accent2"/>
              </a:buClr>
              <a:buSzPct val="92000"/>
              <a:buFont typeface="Wingdings 2" panose="05020102010507070707" pitchFamily="18" charset="2"/>
              <a:buChar char=""/>
            </a:pPr>
            <a:r>
              <a:rPr lang="en-US" altLang="zh-CN" dirty="0">
                <a:solidFill>
                  <a:schemeClr val="tx2"/>
                </a:solidFill>
              </a:rPr>
              <a:t>Folds is the most important thing to express the unique of cloth.  </a:t>
            </a:r>
            <a:endParaRPr lang="zh-CN" altLang="en-US" dirty="0">
              <a:solidFill>
                <a:schemeClr val="tx2"/>
              </a:solidFill>
            </a:endParaRPr>
          </a:p>
        </p:txBody>
      </p:sp>
      <p:sp>
        <p:nvSpPr>
          <p:cNvPr id="31" name="矩形 30">
            <a:extLst>
              <a:ext uri="{FF2B5EF4-FFF2-40B4-BE49-F238E27FC236}">
                <a16:creationId xmlns:a16="http://schemas.microsoft.com/office/drawing/2014/main" id="{3406A445-D900-42B4-B06F-39713EE8BE81}"/>
              </a:ext>
            </a:extLst>
          </p:cNvPr>
          <p:cNvSpPr/>
          <p:nvPr/>
        </p:nvSpPr>
        <p:spPr>
          <a:xfrm>
            <a:off x="3858446" y="3612204"/>
            <a:ext cx="4978029" cy="1256009"/>
          </a:xfrm>
          <a:prstGeom prst="rect">
            <a:avLst/>
          </a:prstGeom>
        </p:spPr>
        <p:txBody>
          <a:bodyPr vert="horz" lIns="91440" tIns="45720" rIns="91440" bIns="45720" rtlCol="0" anchor="ctr">
            <a:normAutofit/>
          </a:bodyPr>
          <a:lstStyle/>
          <a:p>
            <a:pPr marL="306000" indent="-306000">
              <a:spcBef>
                <a:spcPct val="20000"/>
              </a:spcBef>
              <a:spcAft>
                <a:spcPts val="600"/>
              </a:spcAft>
              <a:buClr>
                <a:schemeClr val="accent2"/>
              </a:buClr>
              <a:buSzPct val="92000"/>
              <a:buFont typeface="Wingdings 2" panose="05020102010507070707" pitchFamily="18" charset="2"/>
              <a:buChar char=""/>
            </a:pPr>
            <a:r>
              <a:rPr lang="en-US" altLang="zh-CN" dirty="0">
                <a:solidFill>
                  <a:schemeClr val="tx2"/>
                </a:solidFill>
              </a:rPr>
              <a:t>For the beginner, it is difficult to hold the correct physical expression when drawing folds on the cloth.  </a:t>
            </a:r>
            <a:endParaRPr lang="zh-CN" altLang="en-US" dirty="0">
              <a:solidFill>
                <a:schemeClr val="tx2"/>
              </a:solidFill>
            </a:endParaRPr>
          </a:p>
        </p:txBody>
      </p:sp>
      <p:sp>
        <p:nvSpPr>
          <p:cNvPr id="32" name="文本框 31">
            <a:extLst>
              <a:ext uri="{FF2B5EF4-FFF2-40B4-BE49-F238E27FC236}">
                <a16:creationId xmlns:a16="http://schemas.microsoft.com/office/drawing/2014/main" id="{CE1166C6-46B0-407A-8F53-2F9DDCF3225B}"/>
              </a:ext>
            </a:extLst>
          </p:cNvPr>
          <p:cNvSpPr txBox="1"/>
          <p:nvPr/>
        </p:nvSpPr>
        <p:spPr>
          <a:xfrm>
            <a:off x="4572000" y="4972362"/>
            <a:ext cx="3417688" cy="1200329"/>
          </a:xfrm>
          <a:prstGeom prst="rect">
            <a:avLst/>
          </a:prstGeom>
          <a:noFill/>
        </p:spPr>
        <p:txBody>
          <a:bodyPr wrap="square" rtlCol="0">
            <a:spAutoFit/>
          </a:bodyPr>
          <a:lstStyle/>
          <a:p>
            <a:pPr algn="ctr"/>
            <a:r>
              <a:rPr lang="en-US" altLang="zh-CN" dirty="0">
                <a:solidFill>
                  <a:schemeClr val="accent3">
                    <a:lumMod val="75000"/>
                  </a:schemeClr>
                </a:solidFill>
              </a:rPr>
              <a:t>Force condition</a:t>
            </a:r>
          </a:p>
          <a:p>
            <a:pPr algn="ctr"/>
            <a:r>
              <a:rPr lang="en-US" altLang="zh-CN" dirty="0">
                <a:solidFill>
                  <a:schemeClr val="accent3">
                    <a:lumMod val="75000"/>
                  </a:schemeClr>
                </a:solidFill>
              </a:rPr>
              <a:t>Light condition</a:t>
            </a:r>
          </a:p>
          <a:p>
            <a:pPr algn="ctr"/>
            <a:r>
              <a:rPr lang="en-US" altLang="zh-CN" dirty="0">
                <a:solidFill>
                  <a:schemeClr val="accent3">
                    <a:lumMod val="75000"/>
                  </a:schemeClr>
                </a:solidFill>
              </a:rPr>
              <a:t>Feature of the fabric quality</a:t>
            </a:r>
          </a:p>
          <a:p>
            <a:pPr algn="ctr"/>
            <a:r>
              <a:rPr lang="en-US" altLang="zh-CN" dirty="0">
                <a:solidFill>
                  <a:schemeClr val="accent3">
                    <a:lumMod val="75000"/>
                  </a:schemeClr>
                </a:solidFill>
              </a:rPr>
              <a:t>Sewing structure of cloth</a:t>
            </a:r>
          </a:p>
        </p:txBody>
      </p:sp>
    </p:spTree>
    <p:extLst>
      <p:ext uri="{BB962C8B-B14F-4D97-AF65-F5344CB8AC3E}">
        <p14:creationId xmlns:p14="http://schemas.microsoft.com/office/powerpoint/2010/main" val="4092298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377036-310A-484C-8D84-01F48AA32198}"/>
              </a:ext>
            </a:extLst>
          </p:cNvPr>
          <p:cNvSpPr>
            <a:spLocks noGrp="1"/>
          </p:cNvSpPr>
          <p:nvPr>
            <p:ph type="title"/>
          </p:nvPr>
        </p:nvSpPr>
        <p:spPr/>
        <p:txBody>
          <a:bodyPr>
            <a:normAutofit/>
          </a:bodyPr>
          <a:lstStyle/>
          <a:p>
            <a:r>
              <a:rPr lang="en-US" altLang="zh-CN" sz="3500" cap="small" dirty="0"/>
              <a:t>Related Works</a:t>
            </a:r>
            <a:endParaRPr lang="zh-CN" altLang="en-US" sz="3500" cap="small" dirty="0"/>
          </a:p>
        </p:txBody>
      </p:sp>
      <p:sp>
        <p:nvSpPr>
          <p:cNvPr id="3" name="内容占位符 2">
            <a:extLst>
              <a:ext uri="{FF2B5EF4-FFF2-40B4-BE49-F238E27FC236}">
                <a16:creationId xmlns:a16="http://schemas.microsoft.com/office/drawing/2014/main" id="{8F51C49D-C1B8-4CFD-8426-BDB5772A89A3}"/>
              </a:ext>
            </a:extLst>
          </p:cNvPr>
          <p:cNvSpPr>
            <a:spLocks noGrp="1"/>
          </p:cNvSpPr>
          <p:nvPr>
            <p:ph idx="1"/>
          </p:nvPr>
        </p:nvSpPr>
        <p:spPr>
          <a:xfrm>
            <a:off x="5108490" y="1992762"/>
            <a:ext cx="3925341" cy="1415821"/>
          </a:xfrm>
        </p:spPr>
        <p:txBody>
          <a:bodyPr>
            <a:normAutofit/>
          </a:bodyPr>
          <a:lstStyle/>
          <a:p>
            <a:r>
              <a:rPr lang="en-US" altLang="zh-CN" sz="1400" dirty="0"/>
              <a:t>Foldsketch: Sketch directly on the model then get the result. </a:t>
            </a:r>
          </a:p>
          <a:p>
            <a:r>
              <a:rPr lang="en-US" altLang="zh-CN" sz="1400" dirty="0"/>
              <a:t>Limited to the areas that can be drawn and the folds’ shapes. </a:t>
            </a:r>
            <a:endParaRPr lang="zh-CN" altLang="en-US" sz="1400" dirty="0"/>
          </a:p>
        </p:txBody>
      </p:sp>
      <p:grpSp>
        <p:nvGrpSpPr>
          <p:cNvPr id="6" name="组合 5">
            <a:extLst>
              <a:ext uri="{FF2B5EF4-FFF2-40B4-BE49-F238E27FC236}">
                <a16:creationId xmlns:a16="http://schemas.microsoft.com/office/drawing/2014/main" id="{35061779-4E05-4CE8-9172-EA594B99FF3C}"/>
              </a:ext>
            </a:extLst>
          </p:cNvPr>
          <p:cNvGrpSpPr/>
          <p:nvPr/>
        </p:nvGrpSpPr>
        <p:grpSpPr>
          <a:xfrm>
            <a:off x="371237" y="1973207"/>
            <a:ext cx="4737253" cy="1635431"/>
            <a:chOff x="327170" y="1888120"/>
            <a:chExt cx="8456103" cy="2919283"/>
          </a:xfrm>
        </p:grpSpPr>
        <p:pic>
          <p:nvPicPr>
            <p:cNvPr id="4" name="图片 3">
              <a:extLst>
                <a:ext uri="{FF2B5EF4-FFF2-40B4-BE49-F238E27FC236}">
                  <a16:creationId xmlns:a16="http://schemas.microsoft.com/office/drawing/2014/main" id="{55D8304E-8A04-43F6-A6E5-926D083C620B}"/>
                </a:ext>
              </a:extLst>
            </p:cNvPr>
            <p:cNvPicPr>
              <a:picLocks noChangeAspect="1"/>
            </p:cNvPicPr>
            <p:nvPr/>
          </p:nvPicPr>
          <p:blipFill>
            <a:blip r:embed="rId3"/>
            <a:stretch>
              <a:fillRect/>
            </a:stretch>
          </p:blipFill>
          <p:spPr>
            <a:xfrm>
              <a:off x="327170" y="1888120"/>
              <a:ext cx="8456103" cy="2244807"/>
            </a:xfrm>
            <a:prstGeom prst="rect">
              <a:avLst/>
            </a:prstGeom>
          </p:spPr>
        </p:pic>
        <p:sp>
          <p:nvSpPr>
            <p:cNvPr id="5" name="文本框 4">
              <a:extLst>
                <a:ext uri="{FF2B5EF4-FFF2-40B4-BE49-F238E27FC236}">
                  <a16:creationId xmlns:a16="http://schemas.microsoft.com/office/drawing/2014/main" id="{F1EF648F-100D-45FE-B751-F052A1DAA751}"/>
                </a:ext>
              </a:extLst>
            </p:cNvPr>
            <p:cNvSpPr txBox="1"/>
            <p:nvPr/>
          </p:nvSpPr>
          <p:spPr>
            <a:xfrm>
              <a:off x="327170" y="4093197"/>
              <a:ext cx="8456103" cy="714206"/>
            </a:xfrm>
            <a:prstGeom prst="rect">
              <a:avLst/>
            </a:prstGeom>
            <a:noFill/>
          </p:spPr>
          <p:txBody>
            <a:bodyPr wrap="square" rtlCol="0">
              <a:spAutoFit/>
            </a:bodyPr>
            <a:lstStyle/>
            <a:p>
              <a:r>
                <a:rPr lang="en-US" altLang="zh-CN" sz="1000" dirty="0"/>
                <a:t> </a:t>
              </a:r>
              <a:r>
                <a:rPr lang="en-US" altLang="zh-CN" sz="1000" dirty="0" err="1"/>
                <a:t>Minchen</a:t>
              </a:r>
              <a:r>
                <a:rPr lang="en-US" altLang="zh-CN" sz="1000" dirty="0"/>
                <a:t> Li, </a:t>
              </a:r>
              <a:r>
                <a:rPr lang="en-US" altLang="zh-CN" sz="1000" dirty="0" err="1"/>
                <a:t>Alla</a:t>
              </a:r>
              <a:r>
                <a:rPr lang="en-US" altLang="zh-CN" sz="1000" dirty="0"/>
                <a:t> Sheffer, Eitan </a:t>
              </a:r>
              <a:r>
                <a:rPr lang="en-US" altLang="zh-CN" sz="1000" dirty="0" err="1"/>
                <a:t>Grinspun</a:t>
              </a:r>
              <a:r>
                <a:rPr lang="en-US" altLang="zh-CN" sz="1000" dirty="0"/>
                <a:t>, and Nicholas Vining. Foldsketch: Enriching garments with physically reproducible folds. ACM Transaction on Graphics, 37(4), 2018. </a:t>
              </a:r>
              <a:endParaRPr lang="zh-CN" altLang="en-US" sz="1000" dirty="0"/>
            </a:p>
          </p:txBody>
        </p:sp>
      </p:grpSp>
      <p:grpSp>
        <p:nvGrpSpPr>
          <p:cNvPr id="16" name="组合 15">
            <a:extLst>
              <a:ext uri="{FF2B5EF4-FFF2-40B4-BE49-F238E27FC236}">
                <a16:creationId xmlns:a16="http://schemas.microsoft.com/office/drawing/2014/main" id="{2025D5D8-8686-4E63-AE92-48796EA3D5F4}"/>
              </a:ext>
            </a:extLst>
          </p:cNvPr>
          <p:cNvGrpSpPr/>
          <p:nvPr/>
        </p:nvGrpSpPr>
        <p:grpSpPr>
          <a:xfrm>
            <a:off x="246715" y="3731844"/>
            <a:ext cx="4082915" cy="2230524"/>
            <a:chOff x="246715" y="3648719"/>
            <a:chExt cx="4082915" cy="2230524"/>
          </a:xfrm>
        </p:grpSpPr>
        <p:pic>
          <p:nvPicPr>
            <p:cNvPr id="11" name="图片 10">
              <a:extLst>
                <a:ext uri="{FF2B5EF4-FFF2-40B4-BE49-F238E27FC236}">
                  <a16:creationId xmlns:a16="http://schemas.microsoft.com/office/drawing/2014/main" id="{E8D75EFD-61DF-4AE6-8137-1998AEFBD1B0}"/>
                </a:ext>
              </a:extLst>
            </p:cNvPr>
            <p:cNvPicPr>
              <a:picLocks noChangeAspect="1"/>
            </p:cNvPicPr>
            <p:nvPr/>
          </p:nvPicPr>
          <p:blipFill>
            <a:blip r:embed="rId4"/>
            <a:stretch>
              <a:fillRect/>
            </a:stretch>
          </p:blipFill>
          <p:spPr>
            <a:xfrm>
              <a:off x="371238" y="3648719"/>
              <a:ext cx="3958392" cy="1697745"/>
            </a:xfrm>
            <a:prstGeom prst="rect">
              <a:avLst/>
            </a:prstGeom>
          </p:spPr>
        </p:pic>
        <p:sp>
          <p:nvSpPr>
            <p:cNvPr id="14" name="文本框 13">
              <a:extLst>
                <a:ext uri="{FF2B5EF4-FFF2-40B4-BE49-F238E27FC236}">
                  <a16:creationId xmlns:a16="http://schemas.microsoft.com/office/drawing/2014/main" id="{B4F63610-0F63-498B-BC2F-D97783855E09}"/>
                </a:ext>
              </a:extLst>
            </p:cNvPr>
            <p:cNvSpPr txBox="1"/>
            <p:nvPr/>
          </p:nvSpPr>
          <p:spPr>
            <a:xfrm>
              <a:off x="246715" y="5325245"/>
              <a:ext cx="4082915" cy="553998"/>
            </a:xfrm>
            <a:prstGeom prst="rect">
              <a:avLst/>
            </a:prstGeom>
            <a:noFill/>
          </p:spPr>
          <p:txBody>
            <a:bodyPr wrap="square" rtlCol="0">
              <a:spAutoFit/>
            </a:bodyPr>
            <a:lstStyle>
              <a:defPPr>
                <a:defRPr lang="en-US"/>
              </a:defPPr>
              <a:lvl1pPr>
                <a:defRPr sz="1000"/>
              </a:lvl1pPr>
            </a:lstStyle>
            <a:p>
              <a:pPr algn="ctr"/>
              <a:r>
                <a:rPr lang="en-US" altLang="zh-CN" dirty="0" err="1"/>
                <a:t>Changjian</a:t>
              </a:r>
              <a:r>
                <a:rPr lang="en-US" altLang="zh-CN" dirty="0"/>
                <a:t> Li, Hao Pan, Yang Liu, Xin Tong, </a:t>
              </a:r>
              <a:r>
                <a:rPr lang="en-US" altLang="zh-CN" dirty="0" err="1"/>
                <a:t>Alla</a:t>
              </a:r>
              <a:r>
                <a:rPr lang="en-US" altLang="zh-CN" dirty="0"/>
                <a:t> Sheffer, and </a:t>
              </a:r>
              <a:r>
                <a:rPr lang="en-US" altLang="zh-CN" dirty="0" err="1"/>
                <a:t>Wenping</a:t>
              </a:r>
              <a:r>
                <a:rPr lang="en-US" altLang="zh-CN" dirty="0"/>
                <a:t> Wang. </a:t>
              </a:r>
              <a:r>
                <a:rPr lang="en-US" altLang="zh-CN" dirty="0" err="1"/>
                <a:t>Bendsketch</a:t>
              </a:r>
              <a:r>
                <a:rPr lang="en-US" altLang="zh-CN" dirty="0"/>
                <a:t>: Modeling freeform surfaces through 2d sketching. </a:t>
              </a:r>
              <a:r>
                <a:rPr lang="en-US" altLang="zh-CN" dirty="0" err="1"/>
                <a:t>ACMTrans</a:t>
              </a:r>
              <a:r>
                <a:rPr lang="en-US" altLang="zh-CN" dirty="0"/>
                <a:t>. Graph., 36(4):125:1–125:14, July 2017.</a:t>
              </a:r>
              <a:endParaRPr lang="zh-CN" altLang="en-US" dirty="0"/>
            </a:p>
          </p:txBody>
        </p:sp>
      </p:grpSp>
      <p:sp>
        <p:nvSpPr>
          <p:cNvPr id="15" name="文本框 14">
            <a:extLst>
              <a:ext uri="{FF2B5EF4-FFF2-40B4-BE49-F238E27FC236}">
                <a16:creationId xmlns:a16="http://schemas.microsoft.com/office/drawing/2014/main" id="{C379C087-1A55-4C80-A149-BA90D6D26C1C}"/>
              </a:ext>
            </a:extLst>
          </p:cNvPr>
          <p:cNvSpPr txBox="1"/>
          <p:nvPr/>
        </p:nvSpPr>
        <p:spPr>
          <a:xfrm>
            <a:off x="-25812" y="5879243"/>
            <a:ext cx="4737253" cy="553998"/>
          </a:xfrm>
          <a:prstGeom prst="rect">
            <a:avLst/>
          </a:prstGeom>
        </p:spPr>
        <p:txBody>
          <a:bodyPr vert="horz" lIns="91440" tIns="45720" rIns="91440" bIns="45720" rtlCol="0" anchor="ctr">
            <a:normAutofit/>
          </a:bodyPr>
          <a:lstStyle>
            <a:lvl1pPr marL="306000" indent="-306000">
              <a:spcBef>
                <a:spcPct val="20000"/>
              </a:spcBef>
              <a:spcAft>
                <a:spcPts val="600"/>
              </a:spcAft>
              <a:buClr>
                <a:schemeClr val="accent2"/>
              </a:buClr>
              <a:buSzPct val="92000"/>
              <a:buFont typeface="Wingdings 2" panose="05020102010507070707" pitchFamily="18" charset="2"/>
              <a:buChar char=""/>
              <a:defRPr sz="2000">
                <a:solidFill>
                  <a:schemeClr val="tx2"/>
                </a:solidFill>
              </a:defRPr>
            </a:lvl1pPr>
            <a:lvl2pPr marL="630000"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r>
              <a:rPr lang="en-US" altLang="zh-CN" sz="1400" dirty="0" err="1"/>
              <a:t>Bendsketch</a:t>
            </a:r>
            <a:r>
              <a:rPr lang="en-US" altLang="zh-CN" sz="1400" dirty="0"/>
              <a:t>: Get the whole model directly by sketching.  </a:t>
            </a:r>
          </a:p>
        </p:txBody>
      </p:sp>
      <p:sp>
        <p:nvSpPr>
          <p:cNvPr id="18" name="文本框 17">
            <a:extLst>
              <a:ext uri="{FF2B5EF4-FFF2-40B4-BE49-F238E27FC236}">
                <a16:creationId xmlns:a16="http://schemas.microsoft.com/office/drawing/2014/main" id="{8A0E7380-640F-416D-9CB8-14971A203C85}"/>
              </a:ext>
            </a:extLst>
          </p:cNvPr>
          <p:cNvSpPr txBox="1"/>
          <p:nvPr/>
        </p:nvSpPr>
        <p:spPr>
          <a:xfrm>
            <a:off x="-25812" y="6385963"/>
            <a:ext cx="4878643" cy="677108"/>
          </a:xfrm>
          <a:prstGeom prst="rect">
            <a:avLst/>
          </a:prstGeom>
        </p:spPr>
        <p:txBody>
          <a:bodyPr vert="horz" lIns="91440" tIns="45720" rIns="91440" bIns="45720" rtlCol="0" anchor="ctr">
            <a:normAutofit/>
          </a:bodyPr>
          <a:lstStyle>
            <a:defPPr>
              <a:defRPr lang="en-US"/>
            </a:defPPr>
            <a:lvl1pPr marL="306000" indent="-306000">
              <a:spcBef>
                <a:spcPct val="20000"/>
              </a:spcBef>
              <a:spcAft>
                <a:spcPts val="600"/>
              </a:spcAft>
              <a:buClr>
                <a:schemeClr val="accent2"/>
              </a:buClr>
              <a:buSzPct val="92000"/>
              <a:buFont typeface="Wingdings 2" panose="05020102010507070707" pitchFamily="18" charset="2"/>
              <a:buChar char=""/>
              <a:defRPr sz="1500">
                <a:solidFill>
                  <a:schemeClr val="tx2"/>
                </a:solidFill>
              </a:defRPr>
            </a:lvl1pPr>
            <a:lvl2pPr marL="630000"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r>
              <a:rPr lang="en-US" altLang="zh-CN" sz="1400" dirty="0"/>
              <a:t>Enough knowledge of pattern structure and drawing is required. </a:t>
            </a:r>
          </a:p>
          <a:p>
            <a:endParaRPr lang="zh-CN" altLang="en-US" sz="1400" dirty="0"/>
          </a:p>
        </p:txBody>
      </p:sp>
      <p:pic>
        <p:nvPicPr>
          <p:cNvPr id="19" name="图片 18">
            <a:extLst>
              <a:ext uri="{FF2B5EF4-FFF2-40B4-BE49-F238E27FC236}">
                <a16:creationId xmlns:a16="http://schemas.microsoft.com/office/drawing/2014/main" id="{020B407A-EBCE-4362-9196-33785E6A4AED}"/>
              </a:ext>
            </a:extLst>
          </p:cNvPr>
          <p:cNvPicPr>
            <a:picLocks noChangeAspect="1"/>
          </p:cNvPicPr>
          <p:nvPr/>
        </p:nvPicPr>
        <p:blipFill>
          <a:blip r:embed="rId5"/>
          <a:stretch>
            <a:fillRect/>
          </a:stretch>
        </p:blipFill>
        <p:spPr>
          <a:xfrm>
            <a:off x="4711441" y="3654380"/>
            <a:ext cx="4297450" cy="1749959"/>
          </a:xfrm>
          <a:prstGeom prst="rect">
            <a:avLst/>
          </a:prstGeom>
        </p:spPr>
      </p:pic>
      <p:sp>
        <p:nvSpPr>
          <p:cNvPr id="20" name="文本框 19">
            <a:extLst>
              <a:ext uri="{FF2B5EF4-FFF2-40B4-BE49-F238E27FC236}">
                <a16:creationId xmlns:a16="http://schemas.microsoft.com/office/drawing/2014/main" id="{AC1EC2E3-E0BD-46B6-BAD4-753AEC9CA461}"/>
              </a:ext>
            </a:extLst>
          </p:cNvPr>
          <p:cNvSpPr txBox="1"/>
          <p:nvPr/>
        </p:nvSpPr>
        <p:spPr>
          <a:xfrm>
            <a:off x="4329630" y="5429589"/>
            <a:ext cx="5010360" cy="707886"/>
          </a:xfrm>
          <a:prstGeom prst="rect">
            <a:avLst/>
          </a:prstGeom>
          <a:noFill/>
        </p:spPr>
        <p:txBody>
          <a:bodyPr wrap="square" rtlCol="0">
            <a:spAutoFit/>
          </a:bodyPr>
          <a:lstStyle>
            <a:defPPr>
              <a:defRPr lang="en-US"/>
            </a:defPPr>
            <a:lvl1pPr algn="ctr">
              <a:defRPr sz="1000"/>
            </a:lvl1pPr>
          </a:lstStyle>
          <a:p>
            <a:r>
              <a:rPr lang="en-US" altLang="zh-CN" dirty="0" err="1"/>
              <a:t>Tuanfeng</a:t>
            </a:r>
            <a:r>
              <a:rPr lang="en-US" altLang="zh-CN" dirty="0"/>
              <a:t> Y. Wang, </a:t>
            </a:r>
            <a:r>
              <a:rPr lang="en-US" altLang="zh-CN" dirty="0" err="1"/>
              <a:t>Duygu</a:t>
            </a:r>
            <a:r>
              <a:rPr lang="en-US" altLang="zh-CN" dirty="0"/>
              <a:t> </a:t>
            </a:r>
            <a:r>
              <a:rPr lang="en-US" altLang="zh-CN" dirty="0" err="1"/>
              <a:t>Ceylan</a:t>
            </a:r>
            <a:r>
              <a:rPr lang="en-US" altLang="zh-CN" dirty="0"/>
              <a:t>, Jovan </a:t>
            </a:r>
            <a:r>
              <a:rPr lang="en-US" altLang="zh-CN" dirty="0" err="1"/>
              <a:t>Popovi</a:t>
            </a:r>
            <a:r>
              <a:rPr lang="en-US" altLang="zh-CN" dirty="0"/>
              <a:t>´ c, and </a:t>
            </a:r>
            <a:r>
              <a:rPr lang="en-US" altLang="zh-CN" dirty="0" err="1"/>
              <a:t>Niloy</a:t>
            </a:r>
            <a:r>
              <a:rPr lang="en-US" altLang="zh-CN" dirty="0"/>
              <a:t> J. Mitra. Learning a shared shape space for multimodal garment design. In SIGGRAPH Asia 2018 Technical Papers, SIGGRAPH Asia ’18, pages 203:1–203:13, New York, NY, USA, 2018. ACM.</a:t>
            </a:r>
          </a:p>
          <a:p>
            <a:endParaRPr lang="zh-CN" altLang="en-US" dirty="0"/>
          </a:p>
        </p:txBody>
      </p:sp>
      <p:sp>
        <p:nvSpPr>
          <p:cNvPr id="21" name="文本框 20">
            <a:extLst>
              <a:ext uri="{FF2B5EF4-FFF2-40B4-BE49-F238E27FC236}">
                <a16:creationId xmlns:a16="http://schemas.microsoft.com/office/drawing/2014/main" id="{AC59F8DC-D0DB-4746-AEC9-496376B617B2}"/>
              </a:ext>
            </a:extLst>
          </p:cNvPr>
          <p:cNvSpPr txBox="1"/>
          <p:nvPr/>
        </p:nvSpPr>
        <p:spPr>
          <a:xfrm>
            <a:off x="4491539" y="5866803"/>
            <a:ext cx="4737253" cy="553998"/>
          </a:xfrm>
          <a:prstGeom prst="rect">
            <a:avLst/>
          </a:prstGeom>
        </p:spPr>
        <p:txBody>
          <a:bodyPr vert="horz" lIns="91440" tIns="45720" rIns="91440" bIns="45720" rtlCol="0" anchor="ctr">
            <a:normAutofit/>
          </a:bodyPr>
          <a:lstStyle>
            <a:lvl1pPr marL="306000" indent="-306000">
              <a:spcBef>
                <a:spcPct val="20000"/>
              </a:spcBef>
              <a:spcAft>
                <a:spcPts val="600"/>
              </a:spcAft>
              <a:buClr>
                <a:schemeClr val="accent2"/>
              </a:buClr>
              <a:buSzPct val="92000"/>
              <a:buFont typeface="Wingdings 2" panose="05020102010507070707" pitchFamily="18" charset="2"/>
              <a:buChar char=""/>
              <a:defRPr sz="2000">
                <a:solidFill>
                  <a:schemeClr val="tx2"/>
                </a:solidFill>
              </a:defRPr>
            </a:lvl1pPr>
            <a:lvl2pPr marL="630000"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r>
              <a:rPr lang="en-US" altLang="zh-CN" sz="1400" dirty="0"/>
              <a:t>Based on machine learning. </a:t>
            </a:r>
          </a:p>
        </p:txBody>
      </p:sp>
      <p:sp>
        <p:nvSpPr>
          <p:cNvPr id="22" name="文本框 21">
            <a:extLst>
              <a:ext uri="{FF2B5EF4-FFF2-40B4-BE49-F238E27FC236}">
                <a16:creationId xmlns:a16="http://schemas.microsoft.com/office/drawing/2014/main" id="{09ECED8A-007D-47AE-A68F-BFEFD3B70C3E}"/>
              </a:ext>
            </a:extLst>
          </p:cNvPr>
          <p:cNvSpPr txBox="1"/>
          <p:nvPr/>
        </p:nvSpPr>
        <p:spPr>
          <a:xfrm>
            <a:off x="4491538" y="6290398"/>
            <a:ext cx="4737253" cy="553998"/>
          </a:xfrm>
          <a:prstGeom prst="rect">
            <a:avLst/>
          </a:prstGeom>
        </p:spPr>
        <p:txBody>
          <a:bodyPr vert="horz" lIns="91440" tIns="45720" rIns="91440" bIns="45720" rtlCol="0" anchor="ctr">
            <a:normAutofit/>
          </a:bodyPr>
          <a:lstStyle>
            <a:lvl1pPr marL="306000" indent="-306000">
              <a:spcBef>
                <a:spcPct val="20000"/>
              </a:spcBef>
              <a:spcAft>
                <a:spcPts val="600"/>
              </a:spcAft>
              <a:buClr>
                <a:schemeClr val="accent2"/>
              </a:buClr>
              <a:buSzPct val="92000"/>
              <a:buFont typeface="Wingdings 2" panose="05020102010507070707" pitchFamily="18" charset="2"/>
              <a:buChar char=""/>
              <a:defRPr sz="2000">
                <a:solidFill>
                  <a:schemeClr val="tx2"/>
                </a:solidFill>
              </a:defRPr>
            </a:lvl1pPr>
            <a:lvl2pPr marL="630000"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r>
              <a:rPr lang="en-US" altLang="zh-CN" sz="1400" dirty="0"/>
              <a:t>Only can generate the model of cloth that the style is already existing in the database. </a:t>
            </a:r>
          </a:p>
        </p:txBody>
      </p:sp>
    </p:spTree>
    <p:extLst>
      <p:ext uri="{BB962C8B-B14F-4D97-AF65-F5344CB8AC3E}">
        <p14:creationId xmlns:p14="http://schemas.microsoft.com/office/powerpoint/2010/main" val="3796626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377036-310A-484C-8D84-01F48AA32198}"/>
              </a:ext>
            </a:extLst>
          </p:cNvPr>
          <p:cNvSpPr>
            <a:spLocks noGrp="1"/>
          </p:cNvSpPr>
          <p:nvPr>
            <p:ph type="title"/>
          </p:nvPr>
        </p:nvSpPr>
        <p:spPr/>
        <p:txBody>
          <a:bodyPr>
            <a:normAutofit/>
          </a:bodyPr>
          <a:lstStyle/>
          <a:p>
            <a:r>
              <a:rPr lang="en-US" altLang="zh-CN" sz="3500" cap="small" dirty="0"/>
              <a:t>Research Purpose</a:t>
            </a:r>
            <a:endParaRPr lang="zh-CN" altLang="en-US" sz="3500" cap="small" dirty="0"/>
          </a:p>
        </p:txBody>
      </p:sp>
      <p:grpSp>
        <p:nvGrpSpPr>
          <p:cNvPr id="3" name="组合 2">
            <a:extLst>
              <a:ext uri="{FF2B5EF4-FFF2-40B4-BE49-F238E27FC236}">
                <a16:creationId xmlns:a16="http://schemas.microsoft.com/office/drawing/2014/main" id="{3FC88EDC-3EE6-49ED-BB42-5805960DC805}"/>
              </a:ext>
            </a:extLst>
          </p:cNvPr>
          <p:cNvGrpSpPr/>
          <p:nvPr/>
        </p:nvGrpSpPr>
        <p:grpSpPr>
          <a:xfrm>
            <a:off x="2144905" y="4417143"/>
            <a:ext cx="4854190" cy="2049201"/>
            <a:chOff x="2144905" y="4612013"/>
            <a:chExt cx="4854190" cy="2049201"/>
          </a:xfrm>
        </p:grpSpPr>
        <p:grpSp>
          <p:nvGrpSpPr>
            <p:cNvPr id="17" name="组合 16">
              <a:extLst>
                <a:ext uri="{FF2B5EF4-FFF2-40B4-BE49-F238E27FC236}">
                  <a16:creationId xmlns:a16="http://schemas.microsoft.com/office/drawing/2014/main" id="{D07622CB-EA73-443D-B5CA-9175442BAB96}"/>
                </a:ext>
              </a:extLst>
            </p:cNvPr>
            <p:cNvGrpSpPr/>
            <p:nvPr/>
          </p:nvGrpSpPr>
          <p:grpSpPr>
            <a:xfrm>
              <a:off x="2144905" y="4612013"/>
              <a:ext cx="4854190" cy="2049201"/>
              <a:chOff x="3005961" y="4689686"/>
              <a:chExt cx="4854190" cy="2049201"/>
            </a:xfrm>
          </p:grpSpPr>
          <p:grpSp>
            <p:nvGrpSpPr>
              <p:cNvPr id="6" name="组合 5">
                <a:extLst>
                  <a:ext uri="{FF2B5EF4-FFF2-40B4-BE49-F238E27FC236}">
                    <a16:creationId xmlns:a16="http://schemas.microsoft.com/office/drawing/2014/main" id="{AAAC817E-F3BA-43AA-9170-DF29FEF45316}"/>
                  </a:ext>
                </a:extLst>
              </p:cNvPr>
              <p:cNvGrpSpPr/>
              <p:nvPr/>
            </p:nvGrpSpPr>
            <p:grpSpPr>
              <a:xfrm>
                <a:off x="3005961" y="4689686"/>
                <a:ext cx="4854190" cy="2049201"/>
                <a:chOff x="2966100" y="3746989"/>
                <a:chExt cx="4854190" cy="2049201"/>
              </a:xfrm>
            </p:grpSpPr>
            <p:pic>
              <p:nvPicPr>
                <p:cNvPr id="4" name="图片 3">
                  <a:extLst>
                    <a:ext uri="{FF2B5EF4-FFF2-40B4-BE49-F238E27FC236}">
                      <a16:creationId xmlns:a16="http://schemas.microsoft.com/office/drawing/2014/main" id="{075C6D85-6835-4318-BA1D-AA727F74A06F}"/>
                    </a:ext>
                  </a:extLst>
                </p:cNvPr>
                <p:cNvPicPr>
                  <a:picLocks noChangeAspect="1"/>
                </p:cNvPicPr>
                <p:nvPr/>
              </p:nvPicPr>
              <p:blipFill>
                <a:blip r:embed="rId3"/>
                <a:stretch>
                  <a:fillRect/>
                </a:stretch>
              </p:blipFill>
              <p:spPr>
                <a:xfrm>
                  <a:off x="2966100" y="3746989"/>
                  <a:ext cx="4854190" cy="2049201"/>
                </a:xfrm>
                <a:prstGeom prst="rect">
                  <a:avLst/>
                </a:prstGeom>
              </p:spPr>
            </p:pic>
            <p:sp>
              <p:nvSpPr>
                <p:cNvPr id="5" name="矩形 4">
                  <a:extLst>
                    <a:ext uri="{FF2B5EF4-FFF2-40B4-BE49-F238E27FC236}">
                      <a16:creationId xmlns:a16="http://schemas.microsoft.com/office/drawing/2014/main" id="{294C7207-059C-4A23-BC32-58D299C93BE7}"/>
                    </a:ext>
                  </a:extLst>
                </p:cNvPr>
                <p:cNvSpPr/>
                <p:nvPr/>
              </p:nvSpPr>
              <p:spPr>
                <a:xfrm>
                  <a:off x="5506836" y="5493297"/>
                  <a:ext cx="2313454" cy="246221"/>
                </a:xfrm>
                <a:prstGeom prst="rect">
                  <a:avLst/>
                </a:prstGeom>
              </p:spPr>
              <p:txBody>
                <a:bodyPr wrap="none">
                  <a:spAutoFit/>
                </a:bodyPr>
                <a:lstStyle/>
                <a:p>
                  <a:r>
                    <a:rPr lang="en-US" altLang="zh-CN" sz="1000" dirty="0">
                      <a:solidFill>
                        <a:schemeClr val="bg1"/>
                      </a:solidFill>
                    </a:rPr>
                    <a:t>http://www.zf3d.com/news.asp?Id=15487</a:t>
                  </a:r>
                  <a:endParaRPr lang="zh-CN" altLang="en-US" sz="1000" dirty="0">
                    <a:solidFill>
                      <a:schemeClr val="bg1"/>
                    </a:solidFill>
                  </a:endParaRPr>
                </a:p>
              </p:txBody>
            </p:sp>
          </p:grpSp>
          <p:cxnSp>
            <p:nvCxnSpPr>
              <p:cNvPr id="13" name="直接箭头连接符 12">
                <a:extLst>
                  <a:ext uri="{FF2B5EF4-FFF2-40B4-BE49-F238E27FC236}">
                    <a16:creationId xmlns:a16="http://schemas.microsoft.com/office/drawing/2014/main" id="{620831F9-3BC4-40D4-9AEF-0451B4E607D6}"/>
                  </a:ext>
                </a:extLst>
              </p:cNvPr>
              <p:cNvCxnSpPr>
                <a:cxnSpLocks/>
              </p:cNvCxnSpPr>
              <p:nvPr/>
            </p:nvCxnSpPr>
            <p:spPr>
              <a:xfrm>
                <a:off x="5307470" y="5645467"/>
                <a:ext cx="556322" cy="0"/>
              </a:xfrm>
              <a:prstGeom prst="straightConnector1">
                <a:avLst/>
              </a:prstGeom>
              <a:ln w="114300">
                <a:solidFill>
                  <a:schemeClr val="accent3">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1" name="组合 30">
              <a:extLst>
                <a:ext uri="{FF2B5EF4-FFF2-40B4-BE49-F238E27FC236}">
                  <a16:creationId xmlns:a16="http://schemas.microsoft.com/office/drawing/2014/main" id="{B49E2688-F27B-466B-8DE4-A99910512AF7}"/>
                </a:ext>
              </a:extLst>
            </p:cNvPr>
            <p:cNvGrpSpPr/>
            <p:nvPr/>
          </p:nvGrpSpPr>
          <p:grpSpPr>
            <a:xfrm>
              <a:off x="2800661" y="5028164"/>
              <a:ext cx="1225240" cy="1620350"/>
              <a:chOff x="2800661" y="5035659"/>
              <a:chExt cx="1225240" cy="1620350"/>
            </a:xfrm>
          </p:grpSpPr>
          <p:sp>
            <p:nvSpPr>
              <p:cNvPr id="11" name="任意多边形: 形状 10">
                <a:extLst>
                  <a:ext uri="{FF2B5EF4-FFF2-40B4-BE49-F238E27FC236}">
                    <a16:creationId xmlns:a16="http://schemas.microsoft.com/office/drawing/2014/main" id="{64B803AD-9966-4F80-8DD1-979F4EB056CB}"/>
                  </a:ext>
                </a:extLst>
              </p:cNvPr>
              <p:cNvSpPr/>
              <p:nvPr/>
            </p:nvSpPr>
            <p:spPr>
              <a:xfrm>
                <a:off x="3161840" y="5453367"/>
                <a:ext cx="363557" cy="1002517"/>
              </a:xfrm>
              <a:custGeom>
                <a:avLst/>
                <a:gdLst>
                  <a:gd name="connsiteX0" fmla="*/ 121186 w 121186"/>
                  <a:gd name="connsiteY0" fmla="*/ 0 h 1002535"/>
                  <a:gd name="connsiteX1" fmla="*/ 55084 w 121186"/>
                  <a:gd name="connsiteY1" fmla="*/ 363557 h 1002535"/>
                  <a:gd name="connsiteX2" fmla="*/ 0 w 121186"/>
                  <a:gd name="connsiteY2" fmla="*/ 1002535 h 1002535"/>
                </a:gdLst>
                <a:ahLst/>
                <a:cxnLst>
                  <a:cxn ang="0">
                    <a:pos x="connsiteX0" y="connsiteY0"/>
                  </a:cxn>
                  <a:cxn ang="0">
                    <a:pos x="connsiteX1" y="connsiteY1"/>
                  </a:cxn>
                  <a:cxn ang="0">
                    <a:pos x="connsiteX2" y="connsiteY2"/>
                  </a:cxn>
                </a:cxnLst>
                <a:rect l="l" t="t" r="r" b="b"/>
                <a:pathLst>
                  <a:path w="121186" h="1002535">
                    <a:moveTo>
                      <a:pt x="121186" y="0"/>
                    </a:moveTo>
                    <a:cubicBezTo>
                      <a:pt x="98234" y="98234"/>
                      <a:pt x="75282" y="196468"/>
                      <a:pt x="55084" y="363557"/>
                    </a:cubicBezTo>
                    <a:cubicBezTo>
                      <a:pt x="34886" y="530646"/>
                      <a:pt x="17443" y="766590"/>
                      <a:pt x="0" y="100253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a:extLst>
                  <a:ext uri="{FF2B5EF4-FFF2-40B4-BE49-F238E27FC236}">
                    <a16:creationId xmlns:a16="http://schemas.microsoft.com/office/drawing/2014/main" id="{A96DA45B-D0E9-405D-A2D3-2B3A64865E8A}"/>
                  </a:ext>
                </a:extLst>
              </p:cNvPr>
              <p:cNvSpPr/>
              <p:nvPr/>
            </p:nvSpPr>
            <p:spPr>
              <a:xfrm>
                <a:off x="3128790" y="5783855"/>
                <a:ext cx="451692" cy="826265"/>
              </a:xfrm>
              <a:custGeom>
                <a:avLst/>
                <a:gdLst>
                  <a:gd name="connsiteX0" fmla="*/ 451692 w 451692"/>
                  <a:gd name="connsiteY0" fmla="*/ 0 h 826265"/>
                  <a:gd name="connsiteX1" fmla="*/ 264405 w 451692"/>
                  <a:gd name="connsiteY1" fmla="*/ 462709 h 826265"/>
                  <a:gd name="connsiteX2" fmla="*/ 0 w 451692"/>
                  <a:gd name="connsiteY2" fmla="*/ 826265 h 826265"/>
                </a:gdLst>
                <a:ahLst/>
                <a:cxnLst>
                  <a:cxn ang="0">
                    <a:pos x="connsiteX0" y="connsiteY0"/>
                  </a:cxn>
                  <a:cxn ang="0">
                    <a:pos x="connsiteX1" y="connsiteY1"/>
                  </a:cxn>
                  <a:cxn ang="0">
                    <a:pos x="connsiteX2" y="connsiteY2"/>
                  </a:cxn>
                </a:cxnLst>
                <a:rect l="l" t="t" r="r" b="b"/>
                <a:pathLst>
                  <a:path w="451692" h="826265">
                    <a:moveTo>
                      <a:pt x="451692" y="0"/>
                    </a:moveTo>
                    <a:cubicBezTo>
                      <a:pt x="395689" y="162499"/>
                      <a:pt x="339687" y="324998"/>
                      <a:pt x="264405" y="462709"/>
                    </a:cubicBezTo>
                    <a:cubicBezTo>
                      <a:pt x="189123" y="600420"/>
                      <a:pt x="94561" y="713342"/>
                      <a:pt x="0" y="826265"/>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a16="http://schemas.microsoft.com/office/drawing/2014/main" id="{7A90D2C9-FE46-40C8-A934-C4B20E0A98F9}"/>
                  </a:ext>
                </a:extLst>
              </p:cNvPr>
              <p:cNvSpPr/>
              <p:nvPr/>
            </p:nvSpPr>
            <p:spPr>
              <a:xfrm>
                <a:off x="3767769" y="5642457"/>
                <a:ext cx="81681" cy="1013552"/>
              </a:xfrm>
              <a:custGeom>
                <a:avLst/>
                <a:gdLst>
                  <a:gd name="connsiteX0" fmla="*/ 0 w 81681"/>
                  <a:gd name="connsiteY0" fmla="*/ 0 h 1013552"/>
                  <a:gd name="connsiteX1" fmla="*/ 77118 w 81681"/>
                  <a:gd name="connsiteY1" fmla="*/ 517793 h 1013552"/>
                  <a:gd name="connsiteX2" fmla="*/ 66101 w 81681"/>
                  <a:gd name="connsiteY2" fmla="*/ 1013552 h 1013552"/>
                </a:gdLst>
                <a:ahLst/>
                <a:cxnLst>
                  <a:cxn ang="0">
                    <a:pos x="connsiteX0" y="connsiteY0"/>
                  </a:cxn>
                  <a:cxn ang="0">
                    <a:pos x="connsiteX1" y="connsiteY1"/>
                  </a:cxn>
                  <a:cxn ang="0">
                    <a:pos x="connsiteX2" y="connsiteY2"/>
                  </a:cxn>
                </a:cxnLst>
                <a:rect l="l" t="t" r="r" b="b"/>
                <a:pathLst>
                  <a:path w="81681" h="1013552">
                    <a:moveTo>
                      <a:pt x="0" y="0"/>
                    </a:moveTo>
                    <a:cubicBezTo>
                      <a:pt x="33050" y="174434"/>
                      <a:pt x="66101" y="348868"/>
                      <a:pt x="77118" y="517793"/>
                    </a:cubicBezTo>
                    <a:cubicBezTo>
                      <a:pt x="88135" y="686718"/>
                      <a:pt x="77118" y="850135"/>
                      <a:pt x="66101" y="1013552"/>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形状 24">
                <a:extLst>
                  <a:ext uri="{FF2B5EF4-FFF2-40B4-BE49-F238E27FC236}">
                    <a16:creationId xmlns:a16="http://schemas.microsoft.com/office/drawing/2014/main" id="{3D9B299D-AC21-4613-B5A4-DE3E30AD4B93}"/>
                  </a:ext>
                </a:extLst>
              </p:cNvPr>
              <p:cNvSpPr/>
              <p:nvPr/>
            </p:nvSpPr>
            <p:spPr>
              <a:xfrm>
                <a:off x="3594100" y="5232400"/>
                <a:ext cx="431800" cy="635000"/>
              </a:xfrm>
              <a:custGeom>
                <a:avLst/>
                <a:gdLst>
                  <a:gd name="connsiteX0" fmla="*/ 0 w 431800"/>
                  <a:gd name="connsiteY0" fmla="*/ 0 h 635000"/>
                  <a:gd name="connsiteX1" fmla="*/ 298450 w 431800"/>
                  <a:gd name="connsiteY1" fmla="*/ 152400 h 635000"/>
                  <a:gd name="connsiteX2" fmla="*/ 431800 w 431800"/>
                  <a:gd name="connsiteY2" fmla="*/ 635000 h 635000"/>
                </a:gdLst>
                <a:ahLst/>
                <a:cxnLst>
                  <a:cxn ang="0">
                    <a:pos x="connsiteX0" y="connsiteY0"/>
                  </a:cxn>
                  <a:cxn ang="0">
                    <a:pos x="connsiteX1" y="connsiteY1"/>
                  </a:cxn>
                  <a:cxn ang="0">
                    <a:pos x="connsiteX2" y="connsiteY2"/>
                  </a:cxn>
                </a:cxnLst>
                <a:rect l="l" t="t" r="r" b="b"/>
                <a:pathLst>
                  <a:path w="431800" h="635000">
                    <a:moveTo>
                      <a:pt x="0" y="0"/>
                    </a:moveTo>
                    <a:cubicBezTo>
                      <a:pt x="113241" y="23283"/>
                      <a:pt x="226483" y="46567"/>
                      <a:pt x="298450" y="152400"/>
                    </a:cubicBezTo>
                    <a:cubicBezTo>
                      <a:pt x="370417" y="258233"/>
                      <a:pt x="401108" y="446616"/>
                      <a:pt x="431800" y="635000"/>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形状 26">
                <a:extLst>
                  <a:ext uri="{FF2B5EF4-FFF2-40B4-BE49-F238E27FC236}">
                    <a16:creationId xmlns:a16="http://schemas.microsoft.com/office/drawing/2014/main" id="{0A443942-9509-40B3-AA6D-9C0A72975A17}"/>
                  </a:ext>
                </a:extLst>
              </p:cNvPr>
              <p:cNvSpPr/>
              <p:nvPr/>
            </p:nvSpPr>
            <p:spPr>
              <a:xfrm>
                <a:off x="3333751" y="5035659"/>
                <a:ext cx="692150" cy="1161941"/>
              </a:xfrm>
              <a:custGeom>
                <a:avLst/>
                <a:gdLst>
                  <a:gd name="connsiteX0" fmla="*/ 0 w 758151"/>
                  <a:gd name="connsiteY0" fmla="*/ 18941 h 1161941"/>
                  <a:gd name="connsiteX1" fmla="*/ 285750 w 758151"/>
                  <a:gd name="connsiteY1" fmla="*/ 18941 h 1161941"/>
                  <a:gd name="connsiteX2" fmla="*/ 590550 w 758151"/>
                  <a:gd name="connsiteY2" fmla="*/ 215791 h 1161941"/>
                  <a:gd name="connsiteX3" fmla="*/ 749300 w 758151"/>
                  <a:gd name="connsiteY3" fmla="*/ 717441 h 1161941"/>
                  <a:gd name="connsiteX4" fmla="*/ 723900 w 758151"/>
                  <a:gd name="connsiteY4" fmla="*/ 1161941 h 1161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151" h="1161941">
                    <a:moveTo>
                      <a:pt x="0" y="18941"/>
                    </a:moveTo>
                    <a:cubicBezTo>
                      <a:pt x="93662" y="2537"/>
                      <a:pt x="187325" y="-13867"/>
                      <a:pt x="285750" y="18941"/>
                    </a:cubicBezTo>
                    <a:cubicBezTo>
                      <a:pt x="384175" y="51749"/>
                      <a:pt x="513292" y="99374"/>
                      <a:pt x="590550" y="215791"/>
                    </a:cubicBezTo>
                    <a:cubicBezTo>
                      <a:pt x="667808" y="332208"/>
                      <a:pt x="727075" y="559750"/>
                      <a:pt x="749300" y="717441"/>
                    </a:cubicBezTo>
                    <a:cubicBezTo>
                      <a:pt x="771525" y="875132"/>
                      <a:pt x="747712" y="1018536"/>
                      <a:pt x="723900" y="1161941"/>
                    </a:cubicBezTo>
                  </a:path>
                </a:pathLst>
              </a:cu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形状 28">
                <a:extLst>
                  <a:ext uri="{FF2B5EF4-FFF2-40B4-BE49-F238E27FC236}">
                    <a16:creationId xmlns:a16="http://schemas.microsoft.com/office/drawing/2014/main" id="{B8F96F37-6CBB-4ED9-8DA1-8BE32EF01B9E}"/>
                  </a:ext>
                </a:extLst>
              </p:cNvPr>
              <p:cNvSpPr/>
              <p:nvPr/>
            </p:nvSpPr>
            <p:spPr>
              <a:xfrm>
                <a:off x="2985389" y="5345647"/>
                <a:ext cx="171912" cy="824879"/>
              </a:xfrm>
              <a:custGeom>
                <a:avLst/>
                <a:gdLst>
                  <a:gd name="connsiteX0" fmla="*/ 107950 w 209550"/>
                  <a:gd name="connsiteY0" fmla="*/ 0 h 787400"/>
                  <a:gd name="connsiteX1" fmla="*/ 0 w 209550"/>
                  <a:gd name="connsiteY1" fmla="*/ 273050 h 787400"/>
                  <a:gd name="connsiteX2" fmla="*/ 107950 w 209550"/>
                  <a:gd name="connsiteY2" fmla="*/ 584200 h 787400"/>
                  <a:gd name="connsiteX3" fmla="*/ 209550 w 209550"/>
                  <a:gd name="connsiteY3" fmla="*/ 787400 h 787400"/>
                </a:gdLst>
                <a:ahLst/>
                <a:cxnLst>
                  <a:cxn ang="0">
                    <a:pos x="connsiteX0" y="connsiteY0"/>
                  </a:cxn>
                  <a:cxn ang="0">
                    <a:pos x="connsiteX1" y="connsiteY1"/>
                  </a:cxn>
                  <a:cxn ang="0">
                    <a:pos x="connsiteX2" y="connsiteY2"/>
                  </a:cxn>
                  <a:cxn ang="0">
                    <a:pos x="connsiteX3" y="connsiteY3"/>
                  </a:cxn>
                </a:cxnLst>
                <a:rect l="l" t="t" r="r" b="b"/>
                <a:pathLst>
                  <a:path w="209550" h="787400">
                    <a:moveTo>
                      <a:pt x="107950" y="0"/>
                    </a:moveTo>
                    <a:cubicBezTo>
                      <a:pt x="53975" y="87841"/>
                      <a:pt x="0" y="175683"/>
                      <a:pt x="0" y="273050"/>
                    </a:cubicBezTo>
                    <a:cubicBezTo>
                      <a:pt x="0" y="370417"/>
                      <a:pt x="73025" y="498475"/>
                      <a:pt x="107950" y="584200"/>
                    </a:cubicBezTo>
                    <a:cubicBezTo>
                      <a:pt x="142875" y="669925"/>
                      <a:pt x="176212" y="728662"/>
                      <a:pt x="209550" y="787400"/>
                    </a:cubicBezTo>
                  </a:path>
                </a:pathLst>
              </a:cu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形状 29">
                <a:extLst>
                  <a:ext uri="{FF2B5EF4-FFF2-40B4-BE49-F238E27FC236}">
                    <a16:creationId xmlns:a16="http://schemas.microsoft.com/office/drawing/2014/main" id="{55C65CE7-70CB-4CDC-8BAD-C63F7CA5BB80}"/>
                  </a:ext>
                </a:extLst>
              </p:cNvPr>
              <p:cNvSpPr/>
              <p:nvPr/>
            </p:nvSpPr>
            <p:spPr>
              <a:xfrm>
                <a:off x="2800661" y="5453367"/>
                <a:ext cx="328128" cy="1049033"/>
              </a:xfrm>
              <a:custGeom>
                <a:avLst/>
                <a:gdLst>
                  <a:gd name="connsiteX0" fmla="*/ 139389 w 253689"/>
                  <a:gd name="connsiteY0" fmla="*/ 0 h 1047750"/>
                  <a:gd name="connsiteX1" fmla="*/ 18739 w 253689"/>
                  <a:gd name="connsiteY1" fmla="*/ 374650 h 1047750"/>
                  <a:gd name="connsiteX2" fmla="*/ 25089 w 253689"/>
                  <a:gd name="connsiteY2" fmla="*/ 666750 h 1047750"/>
                  <a:gd name="connsiteX3" fmla="*/ 253689 w 253689"/>
                  <a:gd name="connsiteY3" fmla="*/ 1047750 h 1047750"/>
                </a:gdLst>
                <a:ahLst/>
                <a:cxnLst>
                  <a:cxn ang="0">
                    <a:pos x="connsiteX0" y="connsiteY0"/>
                  </a:cxn>
                  <a:cxn ang="0">
                    <a:pos x="connsiteX1" y="connsiteY1"/>
                  </a:cxn>
                  <a:cxn ang="0">
                    <a:pos x="connsiteX2" y="connsiteY2"/>
                  </a:cxn>
                  <a:cxn ang="0">
                    <a:pos x="connsiteX3" y="connsiteY3"/>
                  </a:cxn>
                </a:cxnLst>
                <a:rect l="l" t="t" r="r" b="b"/>
                <a:pathLst>
                  <a:path w="253689" h="1047750">
                    <a:moveTo>
                      <a:pt x="139389" y="0"/>
                    </a:moveTo>
                    <a:cubicBezTo>
                      <a:pt x="88589" y="131762"/>
                      <a:pt x="37789" y="263525"/>
                      <a:pt x="18739" y="374650"/>
                    </a:cubicBezTo>
                    <a:cubicBezTo>
                      <a:pt x="-311" y="485775"/>
                      <a:pt x="-14069" y="554567"/>
                      <a:pt x="25089" y="666750"/>
                    </a:cubicBezTo>
                    <a:cubicBezTo>
                      <a:pt x="64247" y="778933"/>
                      <a:pt x="158968" y="913341"/>
                      <a:pt x="253689" y="104775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9" name="矩形 18">
            <a:extLst>
              <a:ext uri="{FF2B5EF4-FFF2-40B4-BE49-F238E27FC236}">
                <a16:creationId xmlns:a16="http://schemas.microsoft.com/office/drawing/2014/main" id="{F55010A1-16E6-4B7B-AF30-EA855D0B1C7A}"/>
              </a:ext>
            </a:extLst>
          </p:cNvPr>
          <p:cNvSpPr/>
          <p:nvPr/>
        </p:nvSpPr>
        <p:spPr>
          <a:xfrm>
            <a:off x="397455" y="1828525"/>
            <a:ext cx="8349090" cy="1155679"/>
          </a:xfrm>
          <a:prstGeom prst="rect">
            <a:avLst/>
          </a:prstGeom>
        </p:spPr>
        <p:txBody>
          <a:bodyPr vert="horz" lIns="91440" tIns="45720" rIns="91440" bIns="45720" rtlCol="0" anchor="ctr">
            <a:normAutofit/>
          </a:bodyPr>
          <a:lstStyle/>
          <a:p>
            <a:pPr marL="306000" indent="-306000">
              <a:spcBef>
                <a:spcPct val="20000"/>
              </a:spcBef>
              <a:spcAft>
                <a:spcPts val="600"/>
              </a:spcAft>
              <a:buClr>
                <a:schemeClr val="accent2"/>
              </a:buClr>
              <a:buSzPct val="92000"/>
              <a:buFont typeface="Wingdings 2" panose="05020102010507070707" pitchFamily="18" charset="2"/>
              <a:buChar char=""/>
            </a:pPr>
            <a:r>
              <a:rPr lang="en-US" altLang="zh-CN" dirty="0">
                <a:solidFill>
                  <a:schemeClr val="tx2"/>
                </a:solidFill>
              </a:rPr>
              <a:t>An interactive system for generating cloth images by directly sketching on the cloth model to make folds based on real cloth photos or user needs. </a:t>
            </a:r>
            <a:endParaRPr lang="zh-CN" altLang="en-US" dirty="0">
              <a:solidFill>
                <a:schemeClr val="tx2"/>
              </a:solidFill>
            </a:endParaRPr>
          </a:p>
        </p:txBody>
      </p:sp>
      <p:sp>
        <p:nvSpPr>
          <p:cNvPr id="18" name="文本框 17">
            <a:extLst>
              <a:ext uri="{FF2B5EF4-FFF2-40B4-BE49-F238E27FC236}">
                <a16:creationId xmlns:a16="http://schemas.microsoft.com/office/drawing/2014/main" id="{CF31916F-1C91-4119-99F0-13AA0D9C361E}"/>
              </a:ext>
            </a:extLst>
          </p:cNvPr>
          <p:cNvSpPr txBox="1"/>
          <p:nvPr/>
        </p:nvSpPr>
        <p:spPr>
          <a:xfrm>
            <a:off x="748874" y="2666270"/>
            <a:ext cx="7395079" cy="523220"/>
          </a:xfrm>
          <a:prstGeom prst="rect">
            <a:avLst/>
          </a:prstGeom>
          <a:noFill/>
        </p:spPr>
        <p:txBody>
          <a:bodyPr wrap="square" rtlCol="0">
            <a:spAutoFit/>
          </a:bodyPr>
          <a:lstStyle/>
          <a:p>
            <a:r>
              <a:rPr lang="en-US" altLang="zh-CN" sz="2800" b="1" dirty="0">
                <a:solidFill>
                  <a:schemeClr val="accent3">
                    <a:lumMod val="60000"/>
                    <a:lumOff val="40000"/>
                  </a:schemeClr>
                </a:solidFill>
                <a:latin typeface="Consolas" panose="020B0609020204030204" pitchFamily="49" charset="0"/>
              </a:rPr>
              <a:t>1</a:t>
            </a:r>
            <a:r>
              <a:rPr lang="en-US" altLang="zh-CN" sz="2800" dirty="0">
                <a:latin typeface="Consolas" panose="020B0609020204030204" pitchFamily="49" charset="0"/>
              </a:rPr>
              <a:t> </a:t>
            </a:r>
            <a:r>
              <a:rPr lang="en-US" altLang="zh-CN" dirty="0"/>
              <a:t>Easy to use, convenient for beginners, requires little expertise</a:t>
            </a:r>
            <a:endParaRPr lang="zh-CN" altLang="en-US" dirty="0"/>
          </a:p>
        </p:txBody>
      </p:sp>
      <p:sp>
        <p:nvSpPr>
          <p:cNvPr id="20" name="文本框 19">
            <a:extLst>
              <a:ext uri="{FF2B5EF4-FFF2-40B4-BE49-F238E27FC236}">
                <a16:creationId xmlns:a16="http://schemas.microsoft.com/office/drawing/2014/main" id="{17590418-711F-4053-945B-793C33F09FCE}"/>
              </a:ext>
            </a:extLst>
          </p:cNvPr>
          <p:cNvSpPr txBox="1"/>
          <p:nvPr/>
        </p:nvSpPr>
        <p:spPr>
          <a:xfrm>
            <a:off x="1167234" y="3115885"/>
            <a:ext cx="6558357" cy="800219"/>
          </a:xfrm>
          <a:prstGeom prst="rect">
            <a:avLst/>
          </a:prstGeom>
          <a:noFill/>
        </p:spPr>
        <p:txBody>
          <a:bodyPr wrap="square" rtlCol="0">
            <a:spAutoFit/>
          </a:bodyPr>
          <a:lstStyle/>
          <a:p>
            <a:r>
              <a:rPr lang="en-US" altLang="zh-CN" sz="2800" b="1" dirty="0">
                <a:solidFill>
                  <a:schemeClr val="accent3">
                    <a:lumMod val="60000"/>
                    <a:lumOff val="40000"/>
                  </a:schemeClr>
                </a:solidFill>
                <a:latin typeface="Consolas" panose="020B0609020204030204" pitchFamily="49" charset="0"/>
              </a:rPr>
              <a:t>2</a:t>
            </a:r>
            <a:r>
              <a:rPr lang="en-US" altLang="zh-CN" sz="2800" dirty="0">
                <a:latin typeface="Consolas" panose="020B0609020204030204" pitchFamily="49" charset="0"/>
              </a:rPr>
              <a:t> </a:t>
            </a:r>
            <a:r>
              <a:rPr lang="en-US" altLang="zh-CN" dirty="0"/>
              <a:t>Provides basic physical simulation systems, including spring force, gravity, friction, support forces, and wind. </a:t>
            </a:r>
            <a:endParaRPr lang="zh-CN" altLang="en-US" dirty="0"/>
          </a:p>
        </p:txBody>
      </p:sp>
      <p:sp>
        <p:nvSpPr>
          <p:cNvPr id="21" name="文本框 20">
            <a:extLst>
              <a:ext uri="{FF2B5EF4-FFF2-40B4-BE49-F238E27FC236}">
                <a16:creationId xmlns:a16="http://schemas.microsoft.com/office/drawing/2014/main" id="{A5CD94FE-7134-4A95-85D8-621DD33682BD}"/>
              </a:ext>
            </a:extLst>
          </p:cNvPr>
          <p:cNvSpPr txBox="1"/>
          <p:nvPr/>
        </p:nvSpPr>
        <p:spPr>
          <a:xfrm>
            <a:off x="1725424" y="3860253"/>
            <a:ext cx="6675092" cy="523220"/>
          </a:xfrm>
          <a:prstGeom prst="rect">
            <a:avLst/>
          </a:prstGeom>
          <a:noFill/>
        </p:spPr>
        <p:txBody>
          <a:bodyPr wrap="square" rtlCol="0">
            <a:spAutoFit/>
          </a:bodyPr>
          <a:lstStyle/>
          <a:p>
            <a:r>
              <a:rPr lang="en-US" altLang="zh-CN" sz="2800" b="1" dirty="0">
                <a:solidFill>
                  <a:schemeClr val="accent3">
                    <a:lumMod val="60000"/>
                    <a:lumOff val="40000"/>
                  </a:schemeClr>
                </a:solidFill>
                <a:latin typeface="Consolas" panose="020B0609020204030204" pitchFamily="49" charset="0"/>
              </a:rPr>
              <a:t>3 </a:t>
            </a:r>
            <a:r>
              <a:rPr lang="en-US" altLang="zh-CN" dirty="0"/>
              <a:t>The style and the position of the folds are basically unrestricted  </a:t>
            </a:r>
            <a:endParaRPr lang="zh-CN" altLang="en-US" dirty="0"/>
          </a:p>
        </p:txBody>
      </p:sp>
      <p:sp>
        <p:nvSpPr>
          <p:cNvPr id="36" name="文本框 35">
            <a:extLst>
              <a:ext uri="{FF2B5EF4-FFF2-40B4-BE49-F238E27FC236}">
                <a16:creationId xmlns:a16="http://schemas.microsoft.com/office/drawing/2014/main" id="{040B0EFC-ED01-4CAE-AAF5-BAF4C3518EDD}"/>
              </a:ext>
            </a:extLst>
          </p:cNvPr>
          <p:cNvSpPr txBox="1"/>
          <p:nvPr/>
        </p:nvSpPr>
        <p:spPr>
          <a:xfrm>
            <a:off x="7269581" y="2260905"/>
            <a:ext cx="1301363" cy="307777"/>
          </a:xfrm>
          <a:prstGeom prst="rect">
            <a:avLst/>
          </a:prstGeom>
        </p:spPr>
        <p:txBody>
          <a:bodyPr wrap="square">
            <a:spAutoFit/>
          </a:bodyPr>
          <a:lstStyle>
            <a:defPPr>
              <a:defRPr lang="en-US"/>
            </a:defPPr>
            <a:lvl1pPr>
              <a:defRPr sz="1000">
                <a:solidFill>
                  <a:schemeClr val="bg1"/>
                </a:solidFill>
              </a:defRPr>
            </a:lvl1pPr>
          </a:lstStyle>
          <a:p>
            <a:r>
              <a:rPr lang="en-US" altLang="zh-CN" sz="700" dirty="0"/>
              <a:t>http://style.moonbasa.com/chaoliuqushi/1181.html</a:t>
            </a:r>
            <a:endParaRPr lang="zh-CN" altLang="en-US" sz="700" dirty="0"/>
          </a:p>
        </p:txBody>
      </p:sp>
      <p:sp>
        <p:nvSpPr>
          <p:cNvPr id="7" name="文本框 6">
            <a:extLst>
              <a:ext uri="{FF2B5EF4-FFF2-40B4-BE49-F238E27FC236}">
                <a16:creationId xmlns:a16="http://schemas.microsoft.com/office/drawing/2014/main" id="{096EAC38-47D6-46F3-BD72-46D0229FC217}"/>
              </a:ext>
            </a:extLst>
          </p:cNvPr>
          <p:cNvSpPr txBox="1"/>
          <p:nvPr/>
        </p:nvSpPr>
        <p:spPr>
          <a:xfrm>
            <a:off x="3891076" y="6487938"/>
            <a:ext cx="1361848" cy="369332"/>
          </a:xfrm>
          <a:prstGeom prst="rect">
            <a:avLst/>
          </a:prstGeom>
          <a:noFill/>
        </p:spPr>
        <p:txBody>
          <a:bodyPr wrap="square" rtlCol="0">
            <a:spAutoFit/>
          </a:bodyPr>
          <a:lstStyle>
            <a:defPPr>
              <a:defRPr lang="en-US"/>
            </a:defPPr>
            <a:lvl1pPr algn="ctr">
              <a:defRPr>
                <a:solidFill>
                  <a:schemeClr val="accent3">
                    <a:lumMod val="75000"/>
                  </a:schemeClr>
                </a:solidFill>
              </a:defRPr>
            </a:lvl1pPr>
          </a:lstStyle>
          <a:p>
            <a:r>
              <a:rPr lang="en-US" altLang="zh-CN" dirty="0"/>
              <a:t>Ideal result</a:t>
            </a:r>
            <a:endParaRPr lang="zh-CN" altLang="en-US" dirty="0"/>
          </a:p>
        </p:txBody>
      </p:sp>
    </p:spTree>
    <p:extLst>
      <p:ext uri="{BB962C8B-B14F-4D97-AF65-F5344CB8AC3E}">
        <p14:creationId xmlns:p14="http://schemas.microsoft.com/office/powerpoint/2010/main" val="3161075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377036-310A-484C-8D84-01F48AA32198}"/>
              </a:ext>
            </a:extLst>
          </p:cNvPr>
          <p:cNvSpPr>
            <a:spLocks noGrp="1"/>
          </p:cNvSpPr>
          <p:nvPr>
            <p:ph type="title"/>
          </p:nvPr>
        </p:nvSpPr>
        <p:spPr/>
        <p:txBody>
          <a:bodyPr>
            <a:normAutofit/>
          </a:bodyPr>
          <a:lstStyle/>
          <a:p>
            <a:r>
              <a:rPr lang="en-US" altLang="zh-CN" sz="3500" cap="small" dirty="0"/>
              <a:t>Related Works</a:t>
            </a:r>
            <a:endParaRPr lang="zh-CN" altLang="en-US" sz="3500" cap="small" dirty="0"/>
          </a:p>
        </p:txBody>
      </p:sp>
      <p:grpSp>
        <p:nvGrpSpPr>
          <p:cNvPr id="6" name="组合 5">
            <a:extLst>
              <a:ext uri="{FF2B5EF4-FFF2-40B4-BE49-F238E27FC236}">
                <a16:creationId xmlns:a16="http://schemas.microsoft.com/office/drawing/2014/main" id="{0D1FCCAF-5E53-446D-9CA4-4051818F5540}"/>
              </a:ext>
            </a:extLst>
          </p:cNvPr>
          <p:cNvGrpSpPr/>
          <p:nvPr/>
        </p:nvGrpSpPr>
        <p:grpSpPr>
          <a:xfrm>
            <a:off x="396623" y="1875087"/>
            <a:ext cx="3853829" cy="4957746"/>
            <a:chOff x="396623" y="1875087"/>
            <a:chExt cx="3853829" cy="4957746"/>
          </a:xfrm>
        </p:grpSpPr>
        <p:pic>
          <p:nvPicPr>
            <p:cNvPr id="4" name="图片 3">
              <a:extLst>
                <a:ext uri="{FF2B5EF4-FFF2-40B4-BE49-F238E27FC236}">
                  <a16:creationId xmlns:a16="http://schemas.microsoft.com/office/drawing/2014/main" id="{27E37E62-502A-4699-A3E3-F29AB4D19139}"/>
                </a:ext>
              </a:extLst>
            </p:cNvPr>
            <p:cNvPicPr>
              <a:picLocks noChangeAspect="1"/>
            </p:cNvPicPr>
            <p:nvPr/>
          </p:nvPicPr>
          <p:blipFill>
            <a:blip r:embed="rId3"/>
            <a:stretch>
              <a:fillRect/>
            </a:stretch>
          </p:blipFill>
          <p:spPr>
            <a:xfrm>
              <a:off x="396623" y="1875087"/>
              <a:ext cx="3811883" cy="4428915"/>
            </a:xfrm>
            <a:prstGeom prst="rect">
              <a:avLst/>
            </a:prstGeom>
          </p:spPr>
        </p:pic>
        <p:sp>
          <p:nvSpPr>
            <p:cNvPr id="5" name="文本框 4">
              <a:extLst>
                <a:ext uri="{FF2B5EF4-FFF2-40B4-BE49-F238E27FC236}">
                  <a16:creationId xmlns:a16="http://schemas.microsoft.com/office/drawing/2014/main" id="{41E8E4FA-0458-42D7-98F8-2EB066B5D8AB}"/>
                </a:ext>
              </a:extLst>
            </p:cNvPr>
            <p:cNvSpPr txBox="1"/>
            <p:nvPr/>
          </p:nvSpPr>
          <p:spPr>
            <a:xfrm>
              <a:off x="438568" y="6278835"/>
              <a:ext cx="3811884" cy="553998"/>
            </a:xfrm>
            <a:prstGeom prst="rect">
              <a:avLst/>
            </a:prstGeom>
            <a:noFill/>
          </p:spPr>
          <p:txBody>
            <a:bodyPr wrap="square" rtlCol="0">
              <a:spAutoFit/>
            </a:bodyPr>
            <a:lstStyle>
              <a:defPPr>
                <a:defRPr lang="en-US"/>
              </a:defPPr>
              <a:lvl1pPr>
                <a:defRPr sz="1000"/>
              </a:lvl1pPr>
            </a:lstStyle>
            <a:p>
              <a:r>
                <a:rPr lang="en-US" altLang="zh-CN" dirty="0" err="1"/>
                <a:t>Hatsu</a:t>
              </a:r>
              <a:r>
                <a:rPr lang="en-US" altLang="zh-CN" dirty="0"/>
                <a:t> Shi, </a:t>
              </a:r>
              <a:r>
                <a:rPr lang="en-US" altLang="zh-CN" dirty="0" err="1"/>
                <a:t>Suguru</a:t>
              </a:r>
              <a:r>
                <a:rPr lang="en-US" altLang="zh-CN" dirty="0"/>
                <a:t> </a:t>
              </a:r>
              <a:r>
                <a:rPr lang="en-US" altLang="zh-CN" dirty="0" err="1"/>
                <a:t>Saito,``An</a:t>
              </a:r>
              <a:r>
                <a:rPr lang="en-US" altLang="zh-CN" dirty="0"/>
                <a:t> interactive method for adding wrinkles on cloth models to generate a convincing cloth </a:t>
              </a:r>
              <a:r>
                <a:rPr lang="en-US" altLang="zh-CN" dirty="0" err="1"/>
                <a:t>CG'',proceedings</a:t>
              </a:r>
              <a:r>
                <a:rPr lang="en-US" altLang="zh-CN" dirty="0"/>
                <a:t> of the 81st National Convention of IPSJ, 2ZC-03, 2 pages, IPSJ, 2019. </a:t>
              </a:r>
              <a:endParaRPr lang="zh-CN" altLang="en-US" dirty="0"/>
            </a:p>
          </p:txBody>
        </p:sp>
      </p:grpSp>
      <p:sp>
        <p:nvSpPr>
          <p:cNvPr id="9" name="文本框 8">
            <a:extLst>
              <a:ext uri="{FF2B5EF4-FFF2-40B4-BE49-F238E27FC236}">
                <a16:creationId xmlns:a16="http://schemas.microsoft.com/office/drawing/2014/main" id="{82247B92-29B0-46F6-9DDA-E13B245599DA}"/>
              </a:ext>
            </a:extLst>
          </p:cNvPr>
          <p:cNvSpPr txBox="1"/>
          <p:nvPr/>
        </p:nvSpPr>
        <p:spPr>
          <a:xfrm>
            <a:off x="4666084" y="2458588"/>
            <a:ext cx="3694140" cy="461665"/>
          </a:xfrm>
          <a:prstGeom prst="rect">
            <a:avLst/>
          </a:prstGeom>
          <a:solidFill>
            <a:schemeClr val="accent3">
              <a:lumMod val="60000"/>
              <a:lumOff val="40000"/>
            </a:schemeClr>
          </a:solidFill>
        </p:spPr>
        <p:txBody>
          <a:bodyPr wrap="square" rtlCol="0">
            <a:spAutoFit/>
          </a:bodyPr>
          <a:lstStyle>
            <a:defPPr>
              <a:defRPr lang="en-US"/>
            </a:defPPr>
            <a:lvl1pPr algn="ctr">
              <a:defRPr sz="1500">
                <a:solidFill>
                  <a:schemeClr val="bg1"/>
                </a:solidFill>
              </a:defRPr>
            </a:lvl1pPr>
          </a:lstStyle>
          <a:p>
            <a:r>
              <a:rPr lang="en-US" altLang="zh-CN" sz="2400" dirty="0"/>
              <a:t>Input models</a:t>
            </a:r>
            <a:endParaRPr lang="zh-CN" altLang="en-US" sz="2400" dirty="0"/>
          </a:p>
        </p:txBody>
      </p:sp>
      <p:sp>
        <p:nvSpPr>
          <p:cNvPr id="10" name="文本框 9">
            <a:extLst>
              <a:ext uri="{FF2B5EF4-FFF2-40B4-BE49-F238E27FC236}">
                <a16:creationId xmlns:a16="http://schemas.microsoft.com/office/drawing/2014/main" id="{5CECBC2B-4E3E-41F8-A607-5BBEEA89C21A}"/>
              </a:ext>
            </a:extLst>
          </p:cNvPr>
          <p:cNvSpPr txBox="1"/>
          <p:nvPr/>
        </p:nvSpPr>
        <p:spPr>
          <a:xfrm>
            <a:off x="4666084" y="3225508"/>
            <a:ext cx="3694140" cy="461665"/>
          </a:xfrm>
          <a:prstGeom prst="rect">
            <a:avLst/>
          </a:prstGeom>
          <a:solidFill>
            <a:schemeClr val="accent3">
              <a:lumMod val="60000"/>
              <a:lumOff val="40000"/>
            </a:schemeClr>
          </a:solidFill>
        </p:spPr>
        <p:txBody>
          <a:bodyPr wrap="square" rtlCol="0">
            <a:spAutoFit/>
          </a:bodyPr>
          <a:lstStyle>
            <a:defPPr>
              <a:defRPr lang="en-US"/>
            </a:defPPr>
            <a:lvl1pPr algn="ctr">
              <a:defRPr sz="1500">
                <a:solidFill>
                  <a:schemeClr val="bg1"/>
                </a:solidFill>
              </a:defRPr>
            </a:lvl1pPr>
          </a:lstStyle>
          <a:p>
            <a:r>
              <a:rPr lang="en-US" altLang="zh-CN" sz="2400" dirty="0"/>
              <a:t>Preprocessing</a:t>
            </a:r>
            <a:endParaRPr lang="zh-CN" altLang="en-US" sz="2400" dirty="0"/>
          </a:p>
        </p:txBody>
      </p:sp>
      <p:sp>
        <p:nvSpPr>
          <p:cNvPr id="11" name="文本框 10">
            <a:extLst>
              <a:ext uri="{FF2B5EF4-FFF2-40B4-BE49-F238E27FC236}">
                <a16:creationId xmlns:a16="http://schemas.microsoft.com/office/drawing/2014/main" id="{43BF81E9-5A88-4971-8C1D-8B7B613A492B}"/>
              </a:ext>
            </a:extLst>
          </p:cNvPr>
          <p:cNvSpPr txBox="1"/>
          <p:nvPr/>
        </p:nvSpPr>
        <p:spPr>
          <a:xfrm>
            <a:off x="4666083" y="4179606"/>
            <a:ext cx="3694141" cy="461665"/>
          </a:xfrm>
          <a:prstGeom prst="rect">
            <a:avLst/>
          </a:prstGeom>
          <a:solidFill>
            <a:schemeClr val="accent3">
              <a:lumMod val="60000"/>
              <a:lumOff val="40000"/>
            </a:schemeClr>
          </a:solidFill>
        </p:spPr>
        <p:txBody>
          <a:bodyPr wrap="square" rtlCol="0">
            <a:spAutoFit/>
          </a:bodyPr>
          <a:lstStyle>
            <a:defPPr>
              <a:defRPr lang="en-US"/>
            </a:defPPr>
            <a:lvl1pPr algn="ctr">
              <a:defRPr sz="1500">
                <a:solidFill>
                  <a:schemeClr val="bg1"/>
                </a:solidFill>
              </a:defRPr>
            </a:lvl1pPr>
          </a:lstStyle>
          <a:p>
            <a:r>
              <a:rPr lang="en-US" altLang="zh-CN" sz="2400" dirty="0"/>
              <a:t>Sketching on the model </a:t>
            </a:r>
            <a:endParaRPr lang="zh-CN" altLang="en-US" sz="2400" dirty="0"/>
          </a:p>
        </p:txBody>
      </p:sp>
      <p:sp>
        <p:nvSpPr>
          <p:cNvPr id="12" name="文本框 11">
            <a:extLst>
              <a:ext uri="{FF2B5EF4-FFF2-40B4-BE49-F238E27FC236}">
                <a16:creationId xmlns:a16="http://schemas.microsoft.com/office/drawing/2014/main" id="{DD183814-A53F-496C-A38C-4D91749F201B}"/>
              </a:ext>
            </a:extLst>
          </p:cNvPr>
          <p:cNvSpPr txBox="1"/>
          <p:nvPr/>
        </p:nvSpPr>
        <p:spPr>
          <a:xfrm>
            <a:off x="4666081" y="5137514"/>
            <a:ext cx="3694143" cy="461665"/>
          </a:xfrm>
          <a:prstGeom prst="rect">
            <a:avLst/>
          </a:prstGeom>
          <a:solidFill>
            <a:schemeClr val="accent3">
              <a:lumMod val="60000"/>
              <a:lumOff val="40000"/>
            </a:schemeClr>
          </a:solidFill>
        </p:spPr>
        <p:txBody>
          <a:bodyPr wrap="square" rtlCol="0">
            <a:spAutoFit/>
          </a:bodyPr>
          <a:lstStyle>
            <a:defPPr>
              <a:defRPr lang="en-US"/>
            </a:defPPr>
            <a:lvl1pPr algn="ctr">
              <a:defRPr sz="1500">
                <a:solidFill>
                  <a:schemeClr val="bg1"/>
                </a:solidFill>
              </a:defRPr>
            </a:lvl1pPr>
          </a:lstStyle>
          <a:p>
            <a:r>
              <a:rPr lang="en-US" altLang="zh-CN" sz="2400" dirty="0"/>
              <a:t>Modifying and get the result</a:t>
            </a:r>
            <a:endParaRPr lang="zh-CN" altLang="en-US" sz="2400" dirty="0"/>
          </a:p>
        </p:txBody>
      </p:sp>
      <p:sp>
        <p:nvSpPr>
          <p:cNvPr id="13" name="箭头: 下 12">
            <a:extLst>
              <a:ext uri="{FF2B5EF4-FFF2-40B4-BE49-F238E27FC236}">
                <a16:creationId xmlns:a16="http://schemas.microsoft.com/office/drawing/2014/main" id="{8A2F9EB8-9DA4-4ACE-9731-70625D438CCE}"/>
              </a:ext>
            </a:extLst>
          </p:cNvPr>
          <p:cNvSpPr/>
          <p:nvPr/>
        </p:nvSpPr>
        <p:spPr>
          <a:xfrm>
            <a:off x="6388920" y="2944003"/>
            <a:ext cx="273133" cy="281505"/>
          </a:xfrm>
          <a:prstGeom prst="downArrow">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箭头: 下 14">
            <a:extLst>
              <a:ext uri="{FF2B5EF4-FFF2-40B4-BE49-F238E27FC236}">
                <a16:creationId xmlns:a16="http://schemas.microsoft.com/office/drawing/2014/main" id="{E4A88263-8747-43D7-98BD-B73EC6D153E8}"/>
              </a:ext>
            </a:extLst>
          </p:cNvPr>
          <p:cNvSpPr/>
          <p:nvPr/>
        </p:nvSpPr>
        <p:spPr>
          <a:xfrm>
            <a:off x="6376585" y="3819429"/>
            <a:ext cx="273133" cy="281505"/>
          </a:xfrm>
          <a:prstGeom prst="downArrow">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箭头: 下 15">
            <a:extLst>
              <a:ext uri="{FF2B5EF4-FFF2-40B4-BE49-F238E27FC236}">
                <a16:creationId xmlns:a16="http://schemas.microsoft.com/office/drawing/2014/main" id="{E67E905E-40E2-4A2F-9946-5CF11F7C042C}"/>
              </a:ext>
            </a:extLst>
          </p:cNvPr>
          <p:cNvSpPr/>
          <p:nvPr/>
        </p:nvSpPr>
        <p:spPr>
          <a:xfrm>
            <a:off x="6376584" y="4791057"/>
            <a:ext cx="273133" cy="281505"/>
          </a:xfrm>
          <a:prstGeom prst="downArrow">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3228B808-FEAC-4329-B4EE-4E6267A11E19}"/>
              </a:ext>
            </a:extLst>
          </p:cNvPr>
          <p:cNvSpPr txBox="1"/>
          <p:nvPr/>
        </p:nvSpPr>
        <p:spPr>
          <a:xfrm>
            <a:off x="4825998" y="3755476"/>
            <a:ext cx="3374299" cy="369332"/>
          </a:xfrm>
          <a:prstGeom prst="rect">
            <a:avLst/>
          </a:prstGeom>
          <a:solidFill>
            <a:schemeClr val="bg1"/>
          </a:solidFill>
          <a:ln w="28575">
            <a:solidFill>
              <a:schemeClr val="accent3">
                <a:lumMod val="60000"/>
                <a:lumOff val="40000"/>
              </a:schemeClr>
            </a:solidFill>
          </a:ln>
        </p:spPr>
        <p:txBody>
          <a:bodyPr wrap="square" rtlCol="0">
            <a:spAutoFit/>
          </a:bodyPr>
          <a:lstStyle>
            <a:defPPr>
              <a:defRPr lang="en-US"/>
            </a:defPPr>
            <a:lvl1pPr algn="ctr"/>
          </a:lstStyle>
          <a:p>
            <a:r>
              <a:rPr lang="en-US" altLang="zh-CN" dirty="0"/>
              <a:t>Modification of the initial state</a:t>
            </a:r>
            <a:endParaRPr lang="zh-CN" altLang="en-US" dirty="0"/>
          </a:p>
        </p:txBody>
      </p:sp>
      <p:sp>
        <p:nvSpPr>
          <p:cNvPr id="17" name="文本框 16">
            <a:extLst>
              <a:ext uri="{FF2B5EF4-FFF2-40B4-BE49-F238E27FC236}">
                <a16:creationId xmlns:a16="http://schemas.microsoft.com/office/drawing/2014/main" id="{383AB95E-F940-42D2-99EB-0C277AEA4B97}"/>
              </a:ext>
            </a:extLst>
          </p:cNvPr>
          <p:cNvSpPr txBox="1"/>
          <p:nvPr/>
        </p:nvSpPr>
        <p:spPr>
          <a:xfrm>
            <a:off x="4828759" y="5660899"/>
            <a:ext cx="3368779" cy="369332"/>
          </a:xfrm>
          <a:prstGeom prst="rect">
            <a:avLst/>
          </a:prstGeom>
          <a:solidFill>
            <a:schemeClr val="bg1"/>
          </a:solidFill>
          <a:ln w="28575">
            <a:solidFill>
              <a:schemeClr val="accent3">
                <a:lumMod val="60000"/>
                <a:lumOff val="40000"/>
              </a:schemeClr>
            </a:solidFill>
          </a:ln>
        </p:spPr>
        <p:txBody>
          <a:bodyPr wrap="square" rtlCol="0">
            <a:spAutoFit/>
          </a:bodyPr>
          <a:lstStyle>
            <a:defPPr>
              <a:defRPr lang="en-US"/>
            </a:defPPr>
            <a:lvl1pPr algn="ctr"/>
          </a:lstStyle>
          <a:p>
            <a:r>
              <a:rPr lang="en-US" altLang="zh-CN" dirty="0"/>
              <a:t>Modification of the final state</a:t>
            </a:r>
            <a:endParaRPr lang="zh-CN" altLang="en-US" dirty="0"/>
          </a:p>
        </p:txBody>
      </p:sp>
      <p:grpSp>
        <p:nvGrpSpPr>
          <p:cNvPr id="20" name="组合 19">
            <a:extLst>
              <a:ext uri="{FF2B5EF4-FFF2-40B4-BE49-F238E27FC236}">
                <a16:creationId xmlns:a16="http://schemas.microsoft.com/office/drawing/2014/main" id="{28059C23-C11A-4D46-AA0F-E03865729DD6}"/>
              </a:ext>
            </a:extLst>
          </p:cNvPr>
          <p:cNvGrpSpPr/>
          <p:nvPr/>
        </p:nvGrpSpPr>
        <p:grpSpPr>
          <a:xfrm>
            <a:off x="4666085" y="4693521"/>
            <a:ext cx="3694139" cy="377662"/>
            <a:chOff x="4250448" y="4794084"/>
            <a:chExt cx="3694139" cy="377662"/>
          </a:xfrm>
        </p:grpSpPr>
        <p:sp>
          <p:nvSpPr>
            <p:cNvPr id="18" name="文本框 17">
              <a:extLst>
                <a:ext uri="{FF2B5EF4-FFF2-40B4-BE49-F238E27FC236}">
                  <a16:creationId xmlns:a16="http://schemas.microsoft.com/office/drawing/2014/main" id="{1372E641-7E5D-46F8-B1F0-1BBD14413827}"/>
                </a:ext>
              </a:extLst>
            </p:cNvPr>
            <p:cNvSpPr txBox="1"/>
            <p:nvPr/>
          </p:nvSpPr>
          <p:spPr>
            <a:xfrm>
              <a:off x="4250448" y="4794084"/>
              <a:ext cx="2311047" cy="377661"/>
            </a:xfrm>
            <a:prstGeom prst="rect">
              <a:avLst/>
            </a:prstGeom>
            <a:solidFill>
              <a:schemeClr val="bg1"/>
            </a:solidFill>
            <a:ln w="28575">
              <a:solidFill>
                <a:schemeClr val="accent3">
                  <a:lumMod val="60000"/>
                  <a:lumOff val="40000"/>
                </a:schemeClr>
              </a:solidFill>
            </a:ln>
          </p:spPr>
          <p:txBody>
            <a:bodyPr wrap="square" rtlCol="0">
              <a:spAutoFit/>
            </a:bodyPr>
            <a:lstStyle>
              <a:defPPr>
                <a:defRPr lang="en-US"/>
              </a:defPPr>
              <a:lvl1pPr algn="ctr"/>
            </a:lstStyle>
            <a:p>
              <a:r>
                <a:rPr lang="en-US" altLang="zh-CN" dirty="0"/>
                <a:t>Mesh Reconstruction</a:t>
              </a:r>
              <a:endParaRPr lang="zh-CN" altLang="en-US" dirty="0"/>
            </a:p>
          </p:txBody>
        </p:sp>
        <p:sp>
          <p:nvSpPr>
            <p:cNvPr id="19" name="文本框 18">
              <a:extLst>
                <a:ext uri="{FF2B5EF4-FFF2-40B4-BE49-F238E27FC236}">
                  <a16:creationId xmlns:a16="http://schemas.microsoft.com/office/drawing/2014/main" id="{4955B8EC-147C-499E-BC45-007616726AAB}"/>
                </a:ext>
              </a:extLst>
            </p:cNvPr>
            <p:cNvSpPr txBox="1"/>
            <p:nvPr/>
          </p:nvSpPr>
          <p:spPr>
            <a:xfrm>
              <a:off x="6603436" y="4802414"/>
              <a:ext cx="1341151" cy="369332"/>
            </a:xfrm>
            <a:prstGeom prst="rect">
              <a:avLst/>
            </a:prstGeom>
            <a:solidFill>
              <a:schemeClr val="bg1"/>
            </a:solidFill>
            <a:ln w="28575">
              <a:solidFill>
                <a:schemeClr val="accent3">
                  <a:lumMod val="60000"/>
                  <a:lumOff val="40000"/>
                </a:schemeClr>
              </a:solidFill>
            </a:ln>
          </p:spPr>
          <p:txBody>
            <a:bodyPr wrap="square" rtlCol="0">
              <a:spAutoFit/>
            </a:bodyPr>
            <a:lstStyle>
              <a:defPPr>
                <a:defRPr lang="en-US"/>
              </a:defPPr>
              <a:lvl1pPr algn="ctr"/>
            </a:lstStyle>
            <a:p>
              <a:r>
                <a:rPr lang="en-US" altLang="zh-CN" dirty="0"/>
                <a:t>Smoothing</a:t>
              </a:r>
              <a:endParaRPr lang="zh-CN" altLang="en-US" dirty="0"/>
            </a:p>
          </p:txBody>
        </p:sp>
      </p:grpSp>
    </p:spTree>
    <p:extLst>
      <p:ext uri="{BB962C8B-B14F-4D97-AF65-F5344CB8AC3E}">
        <p14:creationId xmlns:p14="http://schemas.microsoft.com/office/powerpoint/2010/main" val="1491843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377036-310A-484C-8D84-01F48AA32198}"/>
              </a:ext>
            </a:extLst>
          </p:cNvPr>
          <p:cNvSpPr>
            <a:spLocks noGrp="1"/>
          </p:cNvSpPr>
          <p:nvPr>
            <p:ph type="title"/>
          </p:nvPr>
        </p:nvSpPr>
        <p:spPr/>
        <p:txBody>
          <a:bodyPr>
            <a:normAutofit/>
          </a:bodyPr>
          <a:lstStyle/>
          <a:p>
            <a:r>
              <a:rPr lang="en-US" altLang="zh-CN" sz="3500" cap="small" dirty="0"/>
              <a:t>Research Purpose </a:t>
            </a:r>
            <a:r>
              <a:rPr lang="en-US" altLang="zh-CN" sz="2000" cap="small" dirty="0"/>
              <a:t>- Based on Shi’s work</a:t>
            </a:r>
            <a:endParaRPr lang="zh-CN" altLang="en-US" sz="3500" cap="small" dirty="0"/>
          </a:p>
        </p:txBody>
      </p:sp>
      <p:grpSp>
        <p:nvGrpSpPr>
          <p:cNvPr id="6" name="组合 5">
            <a:extLst>
              <a:ext uri="{FF2B5EF4-FFF2-40B4-BE49-F238E27FC236}">
                <a16:creationId xmlns:a16="http://schemas.microsoft.com/office/drawing/2014/main" id="{0D1FCCAF-5E53-446D-9CA4-4051818F5540}"/>
              </a:ext>
            </a:extLst>
          </p:cNvPr>
          <p:cNvGrpSpPr/>
          <p:nvPr/>
        </p:nvGrpSpPr>
        <p:grpSpPr>
          <a:xfrm>
            <a:off x="396623" y="1934605"/>
            <a:ext cx="3853829" cy="4957746"/>
            <a:chOff x="396623" y="1875087"/>
            <a:chExt cx="3853829" cy="4957746"/>
          </a:xfrm>
        </p:grpSpPr>
        <p:pic>
          <p:nvPicPr>
            <p:cNvPr id="4" name="图片 3">
              <a:extLst>
                <a:ext uri="{FF2B5EF4-FFF2-40B4-BE49-F238E27FC236}">
                  <a16:creationId xmlns:a16="http://schemas.microsoft.com/office/drawing/2014/main" id="{27E37E62-502A-4699-A3E3-F29AB4D19139}"/>
                </a:ext>
              </a:extLst>
            </p:cNvPr>
            <p:cNvPicPr>
              <a:picLocks noChangeAspect="1"/>
            </p:cNvPicPr>
            <p:nvPr/>
          </p:nvPicPr>
          <p:blipFill>
            <a:blip r:embed="rId3"/>
            <a:stretch>
              <a:fillRect/>
            </a:stretch>
          </p:blipFill>
          <p:spPr>
            <a:xfrm>
              <a:off x="396623" y="1875087"/>
              <a:ext cx="3811883" cy="4428915"/>
            </a:xfrm>
            <a:prstGeom prst="rect">
              <a:avLst/>
            </a:prstGeom>
          </p:spPr>
        </p:pic>
        <p:sp>
          <p:nvSpPr>
            <p:cNvPr id="5" name="文本框 4">
              <a:extLst>
                <a:ext uri="{FF2B5EF4-FFF2-40B4-BE49-F238E27FC236}">
                  <a16:creationId xmlns:a16="http://schemas.microsoft.com/office/drawing/2014/main" id="{41E8E4FA-0458-42D7-98F8-2EB066B5D8AB}"/>
                </a:ext>
              </a:extLst>
            </p:cNvPr>
            <p:cNvSpPr txBox="1"/>
            <p:nvPr/>
          </p:nvSpPr>
          <p:spPr>
            <a:xfrm>
              <a:off x="438568" y="6278835"/>
              <a:ext cx="3811884" cy="553998"/>
            </a:xfrm>
            <a:prstGeom prst="rect">
              <a:avLst/>
            </a:prstGeom>
            <a:noFill/>
          </p:spPr>
          <p:txBody>
            <a:bodyPr wrap="square" rtlCol="0">
              <a:spAutoFit/>
            </a:bodyPr>
            <a:lstStyle>
              <a:defPPr>
                <a:defRPr lang="en-US"/>
              </a:defPPr>
              <a:lvl1pPr>
                <a:defRPr sz="1000"/>
              </a:lvl1pPr>
            </a:lstStyle>
            <a:p>
              <a:r>
                <a:rPr lang="en-US" altLang="zh-CN" dirty="0" err="1"/>
                <a:t>Hatsu</a:t>
              </a:r>
              <a:r>
                <a:rPr lang="en-US" altLang="zh-CN" dirty="0"/>
                <a:t> Shi, </a:t>
              </a:r>
              <a:r>
                <a:rPr lang="en-US" altLang="zh-CN" dirty="0" err="1"/>
                <a:t>Suguru</a:t>
              </a:r>
              <a:r>
                <a:rPr lang="en-US" altLang="zh-CN" dirty="0"/>
                <a:t> </a:t>
              </a:r>
              <a:r>
                <a:rPr lang="en-US" altLang="zh-CN" dirty="0" err="1"/>
                <a:t>Saito,``An</a:t>
              </a:r>
              <a:r>
                <a:rPr lang="en-US" altLang="zh-CN" dirty="0"/>
                <a:t> interactive method for adding wrinkles on cloth models to generate a convincing cloth </a:t>
              </a:r>
              <a:r>
                <a:rPr lang="en-US" altLang="zh-CN" dirty="0" err="1"/>
                <a:t>CG'',proceedings</a:t>
              </a:r>
              <a:r>
                <a:rPr lang="en-US" altLang="zh-CN" dirty="0"/>
                <a:t> of the 81st National Convention of IPSJ, 2ZC-03, 2 pages, IPSJ, 2019. </a:t>
              </a:r>
              <a:endParaRPr lang="zh-CN" altLang="en-US" dirty="0"/>
            </a:p>
          </p:txBody>
        </p:sp>
      </p:grpSp>
      <p:sp>
        <p:nvSpPr>
          <p:cNvPr id="21" name="矩形 20">
            <a:extLst>
              <a:ext uri="{FF2B5EF4-FFF2-40B4-BE49-F238E27FC236}">
                <a16:creationId xmlns:a16="http://schemas.microsoft.com/office/drawing/2014/main" id="{849A54E2-CBEF-44F3-8276-E59B69897600}"/>
              </a:ext>
            </a:extLst>
          </p:cNvPr>
          <p:cNvSpPr/>
          <p:nvPr/>
        </p:nvSpPr>
        <p:spPr>
          <a:xfrm>
            <a:off x="4477919" y="1957090"/>
            <a:ext cx="4123747" cy="1150124"/>
          </a:xfrm>
          <a:prstGeom prst="rect">
            <a:avLst/>
          </a:prstGeom>
        </p:spPr>
        <p:txBody>
          <a:bodyPr vert="horz" lIns="91440" tIns="45720" rIns="91440" bIns="45720" rtlCol="0" anchor="ctr">
            <a:normAutofit lnSpcReduction="10000"/>
          </a:bodyPr>
          <a:lstStyle/>
          <a:p>
            <a:pPr marL="306000" indent="-306000">
              <a:spcBef>
                <a:spcPct val="20000"/>
              </a:spcBef>
              <a:spcAft>
                <a:spcPts val="600"/>
              </a:spcAft>
              <a:buClr>
                <a:schemeClr val="accent2"/>
              </a:buClr>
              <a:buSzPct val="92000"/>
              <a:buFont typeface="Wingdings 2" panose="05020102010507070707" pitchFamily="18" charset="2"/>
              <a:buChar char=""/>
            </a:pPr>
            <a:r>
              <a:rPr lang="en-US" altLang="zh-CN" dirty="0">
                <a:solidFill>
                  <a:schemeClr val="tx2"/>
                </a:solidFill>
              </a:rPr>
              <a:t>The problems in the process of generating folded surfaces and improve the quality of the results in steps (c) and (d) in Shi’s system: </a:t>
            </a:r>
            <a:endParaRPr lang="zh-CN" altLang="en-US" dirty="0">
              <a:solidFill>
                <a:schemeClr val="tx2"/>
              </a:solidFill>
            </a:endParaRPr>
          </a:p>
        </p:txBody>
      </p:sp>
      <p:grpSp>
        <p:nvGrpSpPr>
          <p:cNvPr id="7" name="组合 6">
            <a:extLst>
              <a:ext uri="{FF2B5EF4-FFF2-40B4-BE49-F238E27FC236}">
                <a16:creationId xmlns:a16="http://schemas.microsoft.com/office/drawing/2014/main" id="{A7D37CD2-B18A-49AB-A99A-CE6090AF3F09}"/>
              </a:ext>
            </a:extLst>
          </p:cNvPr>
          <p:cNvGrpSpPr/>
          <p:nvPr/>
        </p:nvGrpSpPr>
        <p:grpSpPr>
          <a:xfrm>
            <a:off x="4519865" y="3068355"/>
            <a:ext cx="4325032" cy="3675759"/>
            <a:chOff x="4519865" y="2888475"/>
            <a:chExt cx="4325032" cy="3675759"/>
          </a:xfrm>
        </p:grpSpPr>
        <p:sp>
          <p:nvSpPr>
            <p:cNvPr id="22" name="文本框 21">
              <a:extLst>
                <a:ext uri="{FF2B5EF4-FFF2-40B4-BE49-F238E27FC236}">
                  <a16:creationId xmlns:a16="http://schemas.microsoft.com/office/drawing/2014/main" id="{7B114179-7D45-4D72-B4D0-755BDE58E63A}"/>
                </a:ext>
              </a:extLst>
            </p:cNvPr>
            <p:cNvSpPr txBox="1"/>
            <p:nvPr/>
          </p:nvSpPr>
          <p:spPr>
            <a:xfrm>
              <a:off x="4519865" y="2888475"/>
              <a:ext cx="4325032" cy="1200329"/>
            </a:xfrm>
            <a:prstGeom prst="rect">
              <a:avLst/>
            </a:prstGeom>
            <a:noFill/>
          </p:spPr>
          <p:txBody>
            <a:bodyPr wrap="square" rtlCol="0">
              <a:spAutoFit/>
            </a:bodyPr>
            <a:lstStyle/>
            <a:p>
              <a:r>
                <a:rPr lang="en-US" altLang="zh-CN" dirty="0">
                  <a:solidFill>
                    <a:srgbClr val="0070C0"/>
                  </a:solidFill>
                </a:rPr>
                <a:t>The resulting folds have single shape that cannot be adjusted. </a:t>
              </a:r>
            </a:p>
            <a:p>
              <a:r>
                <a:rPr lang="en-US" altLang="zh-CN" dirty="0">
                  <a:solidFill>
                    <a:schemeClr val="accent3">
                      <a:lumMod val="75000"/>
                    </a:schemeClr>
                  </a:solidFill>
                </a:rPr>
                <a:t> - Add algorithms that can interactively modify the shape of the folds in real time. </a:t>
              </a:r>
            </a:p>
          </p:txBody>
        </p:sp>
        <p:sp>
          <p:nvSpPr>
            <p:cNvPr id="23" name="文本框 22">
              <a:extLst>
                <a:ext uri="{FF2B5EF4-FFF2-40B4-BE49-F238E27FC236}">
                  <a16:creationId xmlns:a16="http://schemas.microsoft.com/office/drawing/2014/main" id="{EFA60015-4208-4B2E-8AED-428496A7965D}"/>
                </a:ext>
              </a:extLst>
            </p:cNvPr>
            <p:cNvSpPr txBox="1"/>
            <p:nvPr/>
          </p:nvSpPr>
          <p:spPr>
            <a:xfrm>
              <a:off x="4519865" y="4126190"/>
              <a:ext cx="4325032" cy="1477328"/>
            </a:xfrm>
            <a:prstGeom prst="rect">
              <a:avLst/>
            </a:prstGeom>
            <a:noFill/>
          </p:spPr>
          <p:txBody>
            <a:bodyPr wrap="square" rtlCol="0">
              <a:spAutoFit/>
            </a:bodyPr>
            <a:lstStyle/>
            <a:p>
              <a:r>
                <a:rPr lang="en-US" altLang="zh-CN" dirty="0">
                  <a:solidFill>
                    <a:srgbClr val="0070C0"/>
                  </a:solidFill>
                </a:rPr>
                <a:t>The physical simulation environment is too single and the results are unstable. </a:t>
              </a:r>
            </a:p>
            <a:p>
              <a:r>
                <a:rPr lang="en-US" altLang="zh-CN" dirty="0">
                  <a:solidFill>
                    <a:schemeClr val="accent3">
                      <a:lumMod val="75000"/>
                    </a:schemeClr>
                  </a:solidFill>
                </a:rPr>
                <a:t> - Provide various physics conditions, and improve the stability of the generated folding surface according to a new algorithm. </a:t>
              </a:r>
            </a:p>
          </p:txBody>
        </p:sp>
        <p:sp>
          <p:nvSpPr>
            <p:cNvPr id="24" name="文本框 23">
              <a:extLst>
                <a:ext uri="{FF2B5EF4-FFF2-40B4-BE49-F238E27FC236}">
                  <a16:creationId xmlns:a16="http://schemas.microsoft.com/office/drawing/2014/main" id="{A08B9864-C8E7-48C5-A9C2-0D3273882B2D}"/>
                </a:ext>
              </a:extLst>
            </p:cNvPr>
            <p:cNvSpPr txBox="1"/>
            <p:nvPr/>
          </p:nvSpPr>
          <p:spPr>
            <a:xfrm>
              <a:off x="4519865" y="5640904"/>
              <a:ext cx="4325032" cy="923330"/>
            </a:xfrm>
            <a:prstGeom prst="rect">
              <a:avLst/>
            </a:prstGeom>
            <a:noFill/>
          </p:spPr>
          <p:txBody>
            <a:bodyPr wrap="square" rtlCol="0">
              <a:spAutoFit/>
            </a:bodyPr>
            <a:lstStyle/>
            <a:p>
              <a:r>
                <a:rPr lang="en-US" altLang="zh-CN" dirty="0">
                  <a:solidFill>
                    <a:srgbClr val="0070C0"/>
                  </a:solidFill>
                </a:rPr>
                <a:t>Bad UI design, hard to use. </a:t>
              </a:r>
            </a:p>
            <a:p>
              <a:r>
                <a:rPr lang="en-US" altLang="zh-CN" dirty="0">
                  <a:solidFill>
                    <a:schemeClr val="accent3">
                      <a:lumMod val="75000"/>
                    </a:schemeClr>
                  </a:solidFill>
                </a:rPr>
                <a:t> - Implement fully functional user interface with good appearance. </a:t>
              </a:r>
            </a:p>
          </p:txBody>
        </p:sp>
      </p:grpSp>
      <p:sp>
        <p:nvSpPr>
          <p:cNvPr id="3" name="文本框 2">
            <a:extLst>
              <a:ext uri="{FF2B5EF4-FFF2-40B4-BE49-F238E27FC236}">
                <a16:creationId xmlns:a16="http://schemas.microsoft.com/office/drawing/2014/main" id="{2703C93E-E7B4-4392-B57D-BE00604DC3AC}"/>
              </a:ext>
            </a:extLst>
          </p:cNvPr>
          <p:cNvSpPr txBox="1"/>
          <p:nvPr/>
        </p:nvSpPr>
        <p:spPr>
          <a:xfrm>
            <a:off x="317500" y="1875087"/>
            <a:ext cx="3932952" cy="2213717"/>
          </a:xfrm>
          <a:prstGeom prst="rect">
            <a:avLst/>
          </a:prstGeom>
          <a:solidFill>
            <a:schemeClr val="bg1"/>
          </a:solidFill>
        </p:spPr>
        <p:txBody>
          <a:bodyPr wrap="square" rtlCol="0">
            <a:spAutoFit/>
          </a:bodyPr>
          <a:lstStyle/>
          <a:p>
            <a:endParaRPr lang="zh-CN" altLang="en-US" dirty="0"/>
          </a:p>
        </p:txBody>
      </p:sp>
      <p:sp>
        <p:nvSpPr>
          <p:cNvPr id="12" name="矩形 11">
            <a:extLst>
              <a:ext uri="{FF2B5EF4-FFF2-40B4-BE49-F238E27FC236}">
                <a16:creationId xmlns:a16="http://schemas.microsoft.com/office/drawing/2014/main" id="{D62D3C60-4A72-4664-8A74-2DC8871D76EE}"/>
              </a:ext>
            </a:extLst>
          </p:cNvPr>
          <p:cNvSpPr/>
          <p:nvPr/>
        </p:nvSpPr>
        <p:spPr>
          <a:xfrm>
            <a:off x="118780" y="1875086"/>
            <a:ext cx="4359139" cy="2318001"/>
          </a:xfrm>
          <a:prstGeom prst="rect">
            <a:avLst/>
          </a:prstGeom>
        </p:spPr>
        <p:txBody>
          <a:bodyPr vert="horz" lIns="91440" tIns="45720" rIns="91440" bIns="45720" rtlCol="0" anchor="ctr">
            <a:normAutofit fontScale="92500" lnSpcReduction="20000"/>
          </a:bodyPr>
          <a:lstStyle/>
          <a:p>
            <a:pPr marL="306000" indent="-306000">
              <a:spcBef>
                <a:spcPct val="20000"/>
              </a:spcBef>
              <a:spcAft>
                <a:spcPts val="600"/>
              </a:spcAft>
              <a:buClr>
                <a:schemeClr val="accent2"/>
              </a:buClr>
              <a:buSzPct val="92000"/>
              <a:buFont typeface="Wingdings 2" panose="05020102010507070707" pitchFamily="18" charset="2"/>
              <a:buChar char=""/>
            </a:pPr>
            <a:r>
              <a:rPr lang="en-US" altLang="zh-CN" dirty="0">
                <a:solidFill>
                  <a:schemeClr val="tx2"/>
                </a:solidFill>
              </a:rPr>
              <a:t>My work: </a:t>
            </a:r>
          </a:p>
          <a:p>
            <a:pPr>
              <a:spcBef>
                <a:spcPct val="20000"/>
              </a:spcBef>
              <a:spcAft>
                <a:spcPts val="600"/>
              </a:spcAft>
              <a:buClr>
                <a:schemeClr val="accent2"/>
              </a:buClr>
              <a:buSzPct val="92000"/>
            </a:pPr>
            <a:r>
              <a:rPr lang="en-US" altLang="zh-CN" dirty="0">
                <a:solidFill>
                  <a:srgbClr val="4472C4"/>
                </a:solidFill>
              </a:rPr>
              <a:t>1. Introduce remeshing methods to improve the folds quality in the step (c). </a:t>
            </a:r>
          </a:p>
          <a:p>
            <a:pPr>
              <a:spcBef>
                <a:spcPct val="20000"/>
              </a:spcBef>
              <a:spcAft>
                <a:spcPts val="600"/>
              </a:spcAft>
              <a:buClr>
                <a:schemeClr val="accent2"/>
              </a:buClr>
              <a:buSzPct val="92000"/>
            </a:pPr>
            <a:r>
              <a:rPr lang="en-US" altLang="zh-CN" dirty="0">
                <a:solidFill>
                  <a:srgbClr val="4472C4"/>
                </a:solidFill>
              </a:rPr>
              <a:t>2. Implement a local parameter update algorithm in step (d) to keep the shape of folds in physical simulation. </a:t>
            </a:r>
          </a:p>
          <a:p>
            <a:pPr>
              <a:spcBef>
                <a:spcPct val="20000"/>
              </a:spcBef>
              <a:spcAft>
                <a:spcPts val="600"/>
              </a:spcAft>
              <a:buClr>
                <a:schemeClr val="accent2"/>
              </a:buClr>
              <a:buSzPct val="92000"/>
            </a:pPr>
            <a:r>
              <a:rPr lang="en-US" altLang="zh-CN" dirty="0">
                <a:solidFill>
                  <a:srgbClr val="4472C4"/>
                </a:solidFill>
              </a:rPr>
              <a:t>3. Provide more physics conditions in step (d). </a:t>
            </a:r>
          </a:p>
          <a:p>
            <a:pPr>
              <a:spcBef>
                <a:spcPct val="20000"/>
              </a:spcBef>
              <a:spcAft>
                <a:spcPts val="600"/>
              </a:spcAft>
              <a:buClr>
                <a:schemeClr val="accent2"/>
              </a:buClr>
              <a:buSzPct val="92000"/>
            </a:pPr>
            <a:r>
              <a:rPr lang="en-US" altLang="zh-CN" dirty="0">
                <a:solidFill>
                  <a:srgbClr val="4472C4"/>
                </a:solidFill>
              </a:rPr>
              <a:t>4. Implement a fully functional user interface. </a:t>
            </a:r>
            <a:endParaRPr lang="zh-CN" altLang="en-US" dirty="0">
              <a:solidFill>
                <a:srgbClr val="4472C4"/>
              </a:solidFill>
            </a:endParaRPr>
          </a:p>
        </p:txBody>
      </p:sp>
    </p:spTree>
    <p:extLst>
      <p:ext uri="{BB962C8B-B14F-4D97-AF65-F5344CB8AC3E}">
        <p14:creationId xmlns:p14="http://schemas.microsoft.com/office/powerpoint/2010/main" val="3377148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1" name="图片 120">
            <a:extLst>
              <a:ext uri="{FF2B5EF4-FFF2-40B4-BE49-F238E27FC236}">
                <a16:creationId xmlns:a16="http://schemas.microsoft.com/office/drawing/2014/main" id="{8803E4D5-F7AE-4C28-B775-383661CA5B64}"/>
              </a:ext>
            </a:extLst>
          </p:cNvPr>
          <p:cNvPicPr>
            <a:picLocks noChangeAspect="1"/>
          </p:cNvPicPr>
          <p:nvPr/>
        </p:nvPicPr>
        <p:blipFill>
          <a:blip r:embed="rId3"/>
          <a:stretch>
            <a:fillRect/>
          </a:stretch>
        </p:blipFill>
        <p:spPr>
          <a:xfrm>
            <a:off x="432328" y="3953574"/>
            <a:ext cx="1539950" cy="1568183"/>
          </a:xfrm>
          <a:prstGeom prst="rect">
            <a:avLst/>
          </a:prstGeom>
        </p:spPr>
      </p:pic>
      <p:pic>
        <p:nvPicPr>
          <p:cNvPr id="123" name="图片 122">
            <a:extLst>
              <a:ext uri="{FF2B5EF4-FFF2-40B4-BE49-F238E27FC236}">
                <a16:creationId xmlns:a16="http://schemas.microsoft.com/office/drawing/2014/main" id="{76AA32EC-06EF-4275-A637-BEB390BC8318}"/>
              </a:ext>
            </a:extLst>
          </p:cNvPr>
          <p:cNvPicPr>
            <a:picLocks noChangeAspect="1"/>
          </p:cNvPicPr>
          <p:nvPr/>
        </p:nvPicPr>
        <p:blipFill>
          <a:blip r:embed="rId4"/>
          <a:stretch>
            <a:fillRect/>
          </a:stretch>
        </p:blipFill>
        <p:spPr>
          <a:xfrm>
            <a:off x="2018334" y="2015652"/>
            <a:ext cx="1782695" cy="1607878"/>
          </a:xfrm>
          <a:prstGeom prst="rect">
            <a:avLst/>
          </a:prstGeom>
        </p:spPr>
      </p:pic>
      <p:pic>
        <p:nvPicPr>
          <p:cNvPr id="124" name="图片 123">
            <a:extLst>
              <a:ext uri="{FF2B5EF4-FFF2-40B4-BE49-F238E27FC236}">
                <a16:creationId xmlns:a16="http://schemas.microsoft.com/office/drawing/2014/main" id="{6DF26BAF-2837-4B9B-AAB6-6B108D1ABCAC}"/>
              </a:ext>
            </a:extLst>
          </p:cNvPr>
          <p:cNvPicPr>
            <a:picLocks noChangeAspect="1"/>
          </p:cNvPicPr>
          <p:nvPr/>
        </p:nvPicPr>
        <p:blipFill>
          <a:blip r:embed="rId5"/>
          <a:stretch>
            <a:fillRect/>
          </a:stretch>
        </p:blipFill>
        <p:spPr>
          <a:xfrm>
            <a:off x="454286" y="2056587"/>
            <a:ext cx="1633401" cy="1607879"/>
          </a:xfrm>
          <a:prstGeom prst="rect">
            <a:avLst/>
          </a:prstGeom>
        </p:spPr>
      </p:pic>
      <p:pic>
        <p:nvPicPr>
          <p:cNvPr id="126" name="图片 125">
            <a:extLst>
              <a:ext uri="{FF2B5EF4-FFF2-40B4-BE49-F238E27FC236}">
                <a16:creationId xmlns:a16="http://schemas.microsoft.com/office/drawing/2014/main" id="{A052C80D-81B6-4D49-8F00-7B072EA077F5}"/>
              </a:ext>
            </a:extLst>
          </p:cNvPr>
          <p:cNvPicPr>
            <a:picLocks noChangeAspect="1"/>
          </p:cNvPicPr>
          <p:nvPr/>
        </p:nvPicPr>
        <p:blipFill>
          <a:blip r:embed="rId6"/>
          <a:stretch>
            <a:fillRect/>
          </a:stretch>
        </p:blipFill>
        <p:spPr>
          <a:xfrm>
            <a:off x="2055553" y="3900133"/>
            <a:ext cx="1871021" cy="1679536"/>
          </a:xfrm>
          <a:prstGeom prst="rect">
            <a:avLst/>
          </a:prstGeom>
        </p:spPr>
      </p:pic>
      <p:sp>
        <p:nvSpPr>
          <p:cNvPr id="2" name="标题 1">
            <a:extLst>
              <a:ext uri="{FF2B5EF4-FFF2-40B4-BE49-F238E27FC236}">
                <a16:creationId xmlns:a16="http://schemas.microsoft.com/office/drawing/2014/main" id="{5DCFB14E-76C5-4397-99EF-274466CF1979}"/>
              </a:ext>
            </a:extLst>
          </p:cNvPr>
          <p:cNvSpPr>
            <a:spLocks noGrp="1"/>
          </p:cNvSpPr>
          <p:nvPr>
            <p:ph type="title"/>
          </p:nvPr>
        </p:nvSpPr>
        <p:spPr/>
        <p:txBody>
          <a:bodyPr vert="horz" lIns="91440" tIns="45720" rIns="91440" bIns="45720" rtlCol="0" anchor="b">
            <a:normAutofit/>
          </a:bodyPr>
          <a:lstStyle/>
          <a:p>
            <a:r>
              <a:rPr lang="en-US" altLang="zh-CN" sz="3500" cap="small" dirty="0"/>
              <a:t>Proposed Method </a:t>
            </a:r>
            <a:r>
              <a:rPr lang="en-US" altLang="zh-CN" sz="2000" cap="small" dirty="0"/>
              <a:t>– Remeshing &amp; Folds shape customize</a:t>
            </a:r>
            <a:endParaRPr lang="zh-CN" altLang="en-US" sz="2000" cap="small" dirty="0"/>
          </a:p>
        </p:txBody>
      </p:sp>
      <p:sp>
        <p:nvSpPr>
          <p:cNvPr id="7" name="内容占位符 2">
            <a:extLst>
              <a:ext uri="{FF2B5EF4-FFF2-40B4-BE49-F238E27FC236}">
                <a16:creationId xmlns:a16="http://schemas.microsoft.com/office/drawing/2014/main" id="{E59A4C4E-D30B-44A9-8190-339DB4C38468}"/>
              </a:ext>
            </a:extLst>
          </p:cNvPr>
          <p:cNvSpPr txBox="1">
            <a:spLocks/>
          </p:cNvSpPr>
          <p:nvPr/>
        </p:nvSpPr>
        <p:spPr>
          <a:xfrm>
            <a:off x="5136" y="5569202"/>
            <a:ext cx="4142116" cy="250763"/>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ltLang="zh-CN" dirty="0"/>
              <a:t>Result with/without global remeshing</a:t>
            </a:r>
          </a:p>
        </p:txBody>
      </p:sp>
      <p:sp>
        <p:nvSpPr>
          <p:cNvPr id="8" name="文本框 7">
            <a:extLst>
              <a:ext uri="{FF2B5EF4-FFF2-40B4-BE49-F238E27FC236}">
                <a16:creationId xmlns:a16="http://schemas.microsoft.com/office/drawing/2014/main" id="{13239C6F-AD31-4474-A4EA-00E1E96CD294}"/>
              </a:ext>
            </a:extLst>
          </p:cNvPr>
          <p:cNvSpPr txBox="1"/>
          <p:nvPr/>
        </p:nvSpPr>
        <p:spPr>
          <a:xfrm>
            <a:off x="-11109" y="5870309"/>
            <a:ext cx="4267274" cy="923330"/>
          </a:xfrm>
          <a:prstGeom prst="rect">
            <a:avLst/>
          </a:prstGeom>
          <a:noFill/>
        </p:spPr>
        <p:txBody>
          <a:bodyPr wrap="square" rtlCol="0">
            <a:spAutoFit/>
          </a:bodyPr>
          <a:lstStyle/>
          <a:p>
            <a:r>
              <a:rPr lang="en-US" altLang="zh-CN" dirty="0">
                <a:solidFill>
                  <a:schemeClr val="accent3">
                    <a:lumMod val="75000"/>
                  </a:schemeClr>
                </a:solidFill>
              </a:rPr>
              <a:t>Global remeshing method</a:t>
            </a:r>
            <a:r>
              <a:rPr lang="en-US" altLang="zh-CN" dirty="0">
                <a:solidFill>
                  <a:srgbClr val="0070C0"/>
                </a:solidFill>
              </a:rPr>
              <a:t>:</a:t>
            </a:r>
          </a:p>
          <a:p>
            <a:r>
              <a:rPr lang="en-US" altLang="zh-CN" dirty="0">
                <a:solidFill>
                  <a:srgbClr val="0070C0"/>
                </a:solidFill>
              </a:rPr>
              <a:t>Optimize cloth model’s grid structure to make the physical simulation result better</a:t>
            </a:r>
            <a:endParaRPr lang="en-US" altLang="zh-CN" dirty="0">
              <a:solidFill>
                <a:schemeClr val="accent3">
                  <a:lumMod val="75000"/>
                </a:schemeClr>
              </a:solidFill>
            </a:endParaRPr>
          </a:p>
        </p:txBody>
      </p:sp>
      <p:sp>
        <p:nvSpPr>
          <p:cNvPr id="294" name="内容占位符 2">
            <a:extLst>
              <a:ext uri="{FF2B5EF4-FFF2-40B4-BE49-F238E27FC236}">
                <a16:creationId xmlns:a16="http://schemas.microsoft.com/office/drawing/2014/main" id="{1DA58E7D-2DE0-42A1-98A8-4ABECC8A24C0}"/>
              </a:ext>
            </a:extLst>
          </p:cNvPr>
          <p:cNvSpPr txBox="1">
            <a:spLocks/>
          </p:cNvSpPr>
          <p:nvPr/>
        </p:nvSpPr>
        <p:spPr>
          <a:xfrm>
            <a:off x="3752507" y="3401103"/>
            <a:ext cx="5213768" cy="388010"/>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ltLang="zh-CN" dirty="0"/>
              <a:t>Local remeshing to change shape of folded surface</a:t>
            </a:r>
          </a:p>
        </p:txBody>
      </p:sp>
      <p:sp>
        <p:nvSpPr>
          <p:cNvPr id="295" name="文本框 294">
            <a:extLst>
              <a:ext uri="{FF2B5EF4-FFF2-40B4-BE49-F238E27FC236}">
                <a16:creationId xmlns:a16="http://schemas.microsoft.com/office/drawing/2014/main" id="{28998D25-8955-467C-82B7-F3EAF539C644}"/>
              </a:ext>
            </a:extLst>
          </p:cNvPr>
          <p:cNvSpPr txBox="1"/>
          <p:nvPr/>
        </p:nvSpPr>
        <p:spPr>
          <a:xfrm>
            <a:off x="3895092" y="5686258"/>
            <a:ext cx="5306058" cy="1200329"/>
          </a:xfrm>
          <a:prstGeom prst="rect">
            <a:avLst/>
          </a:prstGeom>
          <a:noFill/>
        </p:spPr>
        <p:txBody>
          <a:bodyPr wrap="square" rtlCol="0">
            <a:spAutoFit/>
          </a:bodyPr>
          <a:lstStyle/>
          <a:p>
            <a:r>
              <a:rPr lang="en-US" altLang="zh-CN" dirty="0">
                <a:solidFill>
                  <a:schemeClr val="accent3">
                    <a:lumMod val="75000"/>
                  </a:schemeClr>
                </a:solidFill>
              </a:rPr>
              <a:t>Local remeshing method</a:t>
            </a:r>
            <a:r>
              <a:rPr lang="en-US" altLang="zh-CN" dirty="0">
                <a:solidFill>
                  <a:srgbClr val="0070C0"/>
                </a:solidFill>
              </a:rPr>
              <a:t>: </a:t>
            </a:r>
            <a:r>
              <a:rPr lang="en-US" altLang="zh-CN" sz="1400" dirty="0">
                <a:solidFill>
                  <a:srgbClr val="0070C0"/>
                </a:solidFill>
              </a:rPr>
              <a:t>(Doing implementation now)</a:t>
            </a:r>
          </a:p>
          <a:p>
            <a:r>
              <a:rPr lang="en-US" altLang="zh-CN" dirty="0">
                <a:solidFill>
                  <a:srgbClr val="0070C0"/>
                </a:solidFill>
              </a:rPr>
              <a:t>Add control points on the grid and provide users with tools to move them, making the shape of the generated folded surface controllable. </a:t>
            </a:r>
            <a:endParaRPr lang="en-US" altLang="zh-CN" dirty="0">
              <a:solidFill>
                <a:schemeClr val="accent3">
                  <a:lumMod val="75000"/>
                </a:schemeClr>
              </a:solidFill>
            </a:endParaRPr>
          </a:p>
        </p:txBody>
      </p:sp>
      <p:grpSp>
        <p:nvGrpSpPr>
          <p:cNvPr id="381" name="组合 380">
            <a:extLst>
              <a:ext uri="{FF2B5EF4-FFF2-40B4-BE49-F238E27FC236}">
                <a16:creationId xmlns:a16="http://schemas.microsoft.com/office/drawing/2014/main" id="{937E6ED6-8CFD-4AB5-916A-AF44C7230E24}"/>
              </a:ext>
            </a:extLst>
          </p:cNvPr>
          <p:cNvGrpSpPr/>
          <p:nvPr/>
        </p:nvGrpSpPr>
        <p:grpSpPr>
          <a:xfrm>
            <a:off x="4265031" y="1857034"/>
            <a:ext cx="4015616" cy="1517159"/>
            <a:chOff x="4259404" y="1946343"/>
            <a:chExt cx="4015616" cy="1517159"/>
          </a:xfrm>
        </p:grpSpPr>
        <p:grpSp>
          <p:nvGrpSpPr>
            <p:cNvPr id="56" name="组合 55">
              <a:extLst>
                <a:ext uri="{FF2B5EF4-FFF2-40B4-BE49-F238E27FC236}">
                  <a16:creationId xmlns:a16="http://schemas.microsoft.com/office/drawing/2014/main" id="{62A8B68D-BD3E-4A37-BA43-3CC592CA6814}"/>
                </a:ext>
              </a:extLst>
            </p:cNvPr>
            <p:cNvGrpSpPr/>
            <p:nvPr/>
          </p:nvGrpSpPr>
          <p:grpSpPr>
            <a:xfrm>
              <a:off x="4259404" y="1946343"/>
              <a:ext cx="4015616" cy="1517159"/>
              <a:chOff x="3433754" y="2077174"/>
              <a:chExt cx="4205025" cy="1588721"/>
            </a:xfrm>
          </p:grpSpPr>
          <p:cxnSp>
            <p:nvCxnSpPr>
              <p:cNvPr id="47" name="直接连接符 46">
                <a:extLst>
                  <a:ext uri="{FF2B5EF4-FFF2-40B4-BE49-F238E27FC236}">
                    <a16:creationId xmlns:a16="http://schemas.microsoft.com/office/drawing/2014/main" id="{8EE337F1-F209-4E04-A505-408432BFAE31}"/>
                  </a:ext>
                </a:extLst>
              </p:cNvPr>
              <p:cNvCxnSpPr>
                <a:cxnSpLocks/>
                <a:stCxn id="24" idx="5"/>
                <a:endCxn id="14" idx="4"/>
              </p:cNvCxnSpPr>
              <p:nvPr/>
            </p:nvCxnSpPr>
            <p:spPr>
              <a:xfrm>
                <a:off x="6605480" y="3573175"/>
                <a:ext cx="1010184" cy="67755"/>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DC6C9262-3962-4FAD-A75C-0F7E7539CF0D}"/>
                  </a:ext>
                </a:extLst>
              </p:cNvPr>
              <p:cNvCxnSpPr>
                <a:cxnSpLocks/>
                <a:stCxn id="18" idx="6"/>
                <a:endCxn id="19" idx="2"/>
              </p:cNvCxnSpPr>
              <p:nvPr/>
            </p:nvCxnSpPr>
            <p:spPr>
              <a:xfrm>
                <a:off x="6632573" y="3260762"/>
                <a:ext cx="175177" cy="1526"/>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91CB725-4401-4E58-AC7D-29ADE9A6F194}"/>
                  </a:ext>
                </a:extLst>
              </p:cNvPr>
              <p:cNvCxnSpPr>
                <a:cxnSpLocks/>
                <a:stCxn id="20" idx="6"/>
                <a:endCxn id="21" idx="2"/>
              </p:cNvCxnSpPr>
              <p:nvPr/>
            </p:nvCxnSpPr>
            <p:spPr>
              <a:xfrm flipV="1">
                <a:off x="6622411" y="3375542"/>
                <a:ext cx="419865" cy="1288"/>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172BBBBB-5382-4FB6-ADD2-152A231EEF57}"/>
                  </a:ext>
                </a:extLst>
              </p:cNvPr>
              <p:cNvCxnSpPr>
                <a:cxnSpLocks/>
                <a:stCxn id="22" idx="6"/>
                <a:endCxn id="23" idx="2"/>
              </p:cNvCxnSpPr>
              <p:nvPr/>
            </p:nvCxnSpPr>
            <p:spPr>
              <a:xfrm flipV="1">
                <a:off x="6618785" y="3471146"/>
                <a:ext cx="619613" cy="956"/>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B1BF39AE-2F57-4800-8CD7-2BCB74CA2941}"/>
                  </a:ext>
                </a:extLst>
              </p:cNvPr>
              <p:cNvCxnSpPr>
                <a:cxnSpLocks/>
                <a:stCxn id="24" idx="6"/>
                <a:endCxn id="25" idx="2"/>
              </p:cNvCxnSpPr>
              <p:nvPr/>
            </p:nvCxnSpPr>
            <p:spPr>
              <a:xfrm>
                <a:off x="6613507" y="3555522"/>
                <a:ext cx="803535" cy="547"/>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8B37DFF1-B72E-4A01-89A1-63C6C008C230}"/>
                  </a:ext>
                </a:extLst>
              </p:cNvPr>
              <p:cNvCxnSpPr>
                <a:cxnSpLocks/>
                <a:stCxn id="18" idx="5"/>
                <a:endCxn id="21" idx="1"/>
              </p:cNvCxnSpPr>
              <p:nvPr/>
            </p:nvCxnSpPr>
            <p:spPr>
              <a:xfrm>
                <a:off x="6624545" y="3278414"/>
                <a:ext cx="425759" cy="79475"/>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F4417CA6-6D1F-471B-898B-BF110A338277}"/>
                  </a:ext>
                </a:extLst>
              </p:cNvPr>
              <p:cNvCxnSpPr>
                <a:cxnSpLocks/>
                <a:stCxn id="20" idx="5"/>
                <a:endCxn id="23" idx="1"/>
              </p:cNvCxnSpPr>
              <p:nvPr/>
            </p:nvCxnSpPr>
            <p:spPr>
              <a:xfrm>
                <a:off x="6614384" y="3394483"/>
                <a:ext cx="632041" cy="5901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56BBE5D5-7D07-4D9B-A15C-65CF8F906D91}"/>
                  </a:ext>
                </a:extLst>
              </p:cNvPr>
              <p:cNvCxnSpPr>
                <a:cxnSpLocks/>
                <a:stCxn id="22" idx="5"/>
                <a:endCxn id="25" idx="1"/>
              </p:cNvCxnSpPr>
              <p:nvPr/>
            </p:nvCxnSpPr>
            <p:spPr>
              <a:xfrm>
                <a:off x="6610757" y="3489754"/>
                <a:ext cx="814312" cy="48662"/>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pic>
            <p:nvPicPr>
              <p:cNvPr id="11" name="图片 10">
                <a:extLst>
                  <a:ext uri="{FF2B5EF4-FFF2-40B4-BE49-F238E27FC236}">
                    <a16:creationId xmlns:a16="http://schemas.microsoft.com/office/drawing/2014/main" id="{1F9B6394-EC40-4D1C-9DA4-F83FADA05E81}"/>
                  </a:ext>
                </a:extLst>
              </p:cNvPr>
              <p:cNvPicPr>
                <a:picLocks noChangeAspect="1"/>
              </p:cNvPicPr>
              <p:nvPr/>
            </p:nvPicPr>
            <p:blipFill>
              <a:blip r:embed="rId7"/>
              <a:stretch>
                <a:fillRect/>
              </a:stretch>
            </p:blipFill>
            <p:spPr>
              <a:xfrm>
                <a:off x="3433754" y="2226460"/>
                <a:ext cx="1357665" cy="1434353"/>
              </a:xfrm>
              <a:prstGeom prst="rect">
                <a:avLst/>
              </a:prstGeom>
            </p:spPr>
          </p:pic>
          <p:pic>
            <p:nvPicPr>
              <p:cNvPr id="12" name="图片 11">
                <a:extLst>
                  <a:ext uri="{FF2B5EF4-FFF2-40B4-BE49-F238E27FC236}">
                    <a16:creationId xmlns:a16="http://schemas.microsoft.com/office/drawing/2014/main" id="{6238FCC9-5894-4DC1-AC3C-DA7C7ED77102}"/>
                  </a:ext>
                </a:extLst>
              </p:cNvPr>
              <p:cNvPicPr>
                <a:picLocks noChangeAspect="1"/>
              </p:cNvPicPr>
              <p:nvPr/>
            </p:nvPicPr>
            <p:blipFill>
              <a:blip r:embed="rId8"/>
              <a:stretch>
                <a:fillRect/>
              </a:stretch>
            </p:blipFill>
            <p:spPr>
              <a:xfrm>
                <a:off x="6427102" y="2126354"/>
                <a:ext cx="889406" cy="917028"/>
              </a:xfrm>
              <a:prstGeom prst="rect">
                <a:avLst/>
              </a:prstGeom>
            </p:spPr>
          </p:pic>
          <p:sp>
            <p:nvSpPr>
              <p:cNvPr id="13" name="等腰三角形 12">
                <a:extLst>
                  <a:ext uri="{FF2B5EF4-FFF2-40B4-BE49-F238E27FC236}">
                    <a16:creationId xmlns:a16="http://schemas.microsoft.com/office/drawing/2014/main" id="{2A655E75-E0B2-4D87-8F76-9E4EDD579FD6}"/>
                  </a:ext>
                </a:extLst>
              </p:cNvPr>
              <p:cNvSpPr/>
              <p:nvPr/>
            </p:nvSpPr>
            <p:spPr>
              <a:xfrm>
                <a:off x="6871805" y="2674407"/>
                <a:ext cx="257862" cy="139293"/>
              </a:xfrm>
              <a:prstGeom prst="triangle">
                <a:avLst>
                  <a:gd name="adj" fmla="val 87"/>
                </a:avLst>
              </a:prstGeom>
              <a:noFill/>
              <a:ln w="19050">
                <a:solidFill>
                  <a:schemeClr val="accent2">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14" name="等腰三角形 13">
                <a:extLst>
                  <a:ext uri="{FF2B5EF4-FFF2-40B4-BE49-F238E27FC236}">
                    <a16:creationId xmlns:a16="http://schemas.microsoft.com/office/drawing/2014/main" id="{1130FD81-D63A-4AE8-9790-48403432105F}"/>
                  </a:ext>
                </a:extLst>
              </p:cNvPr>
              <p:cNvSpPr/>
              <p:nvPr/>
            </p:nvSpPr>
            <p:spPr>
              <a:xfrm>
                <a:off x="6571300" y="3154174"/>
                <a:ext cx="1044364" cy="486755"/>
              </a:xfrm>
              <a:prstGeom prst="triangle">
                <a:avLst>
                  <a:gd name="adj" fmla="val 3696"/>
                </a:avLst>
              </a:prstGeom>
              <a:no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A7BF3FD3-E192-47B9-AC25-546C1F4F0FF2}"/>
                  </a:ext>
                </a:extLst>
              </p:cNvPr>
              <p:cNvSpPr/>
              <p:nvPr/>
            </p:nvSpPr>
            <p:spPr>
              <a:xfrm>
                <a:off x="6786634" y="2077174"/>
                <a:ext cx="54814" cy="4993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914B7508-1E14-4733-8333-F1FD9EE6CCE2}"/>
                  </a:ext>
                </a:extLst>
              </p:cNvPr>
              <p:cNvSpPr/>
              <p:nvPr/>
            </p:nvSpPr>
            <p:spPr>
              <a:xfrm>
                <a:off x="6543893" y="3615965"/>
                <a:ext cx="54814" cy="49930"/>
              </a:xfrm>
              <a:prstGeom prst="ellipse">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CABD8BDF-4E07-4D8F-A010-AEAD06E2308A}"/>
                  </a:ext>
                </a:extLst>
              </p:cNvPr>
              <p:cNvSpPr/>
              <p:nvPr/>
            </p:nvSpPr>
            <p:spPr>
              <a:xfrm>
                <a:off x="7583965" y="3612770"/>
                <a:ext cx="54814" cy="49930"/>
              </a:xfrm>
              <a:prstGeom prst="ellipse">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AC32639E-393D-4AFA-9407-4835A1D5898B}"/>
                  </a:ext>
                </a:extLst>
              </p:cNvPr>
              <p:cNvSpPr/>
              <p:nvPr/>
            </p:nvSpPr>
            <p:spPr>
              <a:xfrm>
                <a:off x="6577759" y="3235797"/>
                <a:ext cx="54814" cy="499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sp>
            <p:nvSpPr>
              <p:cNvPr id="19" name="椭圆 18">
                <a:extLst>
                  <a:ext uri="{FF2B5EF4-FFF2-40B4-BE49-F238E27FC236}">
                    <a16:creationId xmlns:a16="http://schemas.microsoft.com/office/drawing/2014/main" id="{50C9E63A-A146-48CC-844E-B22556D2199E}"/>
                  </a:ext>
                </a:extLst>
              </p:cNvPr>
              <p:cNvSpPr/>
              <p:nvPr/>
            </p:nvSpPr>
            <p:spPr>
              <a:xfrm>
                <a:off x="6807750" y="3237322"/>
                <a:ext cx="54814" cy="499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sp>
            <p:nvSpPr>
              <p:cNvPr id="20" name="椭圆 19">
                <a:extLst>
                  <a:ext uri="{FF2B5EF4-FFF2-40B4-BE49-F238E27FC236}">
                    <a16:creationId xmlns:a16="http://schemas.microsoft.com/office/drawing/2014/main" id="{805609DC-942E-4C51-9AF7-1AF1D9DD04B0}"/>
                  </a:ext>
                </a:extLst>
              </p:cNvPr>
              <p:cNvSpPr/>
              <p:nvPr/>
            </p:nvSpPr>
            <p:spPr>
              <a:xfrm>
                <a:off x="6567597" y="3351865"/>
                <a:ext cx="54814" cy="499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sp>
            <p:nvSpPr>
              <p:cNvPr id="21" name="椭圆 20">
                <a:extLst>
                  <a:ext uri="{FF2B5EF4-FFF2-40B4-BE49-F238E27FC236}">
                    <a16:creationId xmlns:a16="http://schemas.microsoft.com/office/drawing/2014/main" id="{C61D9BEF-A0AB-472C-82BF-A125B84AE391}"/>
                  </a:ext>
                </a:extLst>
              </p:cNvPr>
              <p:cNvSpPr/>
              <p:nvPr/>
            </p:nvSpPr>
            <p:spPr>
              <a:xfrm>
                <a:off x="7042276" y="3350577"/>
                <a:ext cx="54814" cy="499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sp>
            <p:nvSpPr>
              <p:cNvPr id="22" name="椭圆 21">
                <a:extLst>
                  <a:ext uri="{FF2B5EF4-FFF2-40B4-BE49-F238E27FC236}">
                    <a16:creationId xmlns:a16="http://schemas.microsoft.com/office/drawing/2014/main" id="{3BFCA197-4CE5-4A32-A673-BF815E419B65}"/>
                  </a:ext>
                </a:extLst>
              </p:cNvPr>
              <p:cNvSpPr/>
              <p:nvPr/>
            </p:nvSpPr>
            <p:spPr>
              <a:xfrm>
                <a:off x="6563971" y="3447136"/>
                <a:ext cx="54814" cy="499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B050"/>
                  </a:solidFill>
                </a:endParaRPr>
              </a:p>
            </p:txBody>
          </p:sp>
          <p:sp>
            <p:nvSpPr>
              <p:cNvPr id="23" name="椭圆 22">
                <a:extLst>
                  <a:ext uri="{FF2B5EF4-FFF2-40B4-BE49-F238E27FC236}">
                    <a16:creationId xmlns:a16="http://schemas.microsoft.com/office/drawing/2014/main" id="{C33C9710-5ECF-43A4-B00D-C955D7233C2C}"/>
                  </a:ext>
                </a:extLst>
              </p:cNvPr>
              <p:cNvSpPr/>
              <p:nvPr/>
            </p:nvSpPr>
            <p:spPr>
              <a:xfrm>
                <a:off x="7238397" y="3446180"/>
                <a:ext cx="54814" cy="499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sp>
            <p:nvSpPr>
              <p:cNvPr id="24" name="椭圆 23">
                <a:extLst>
                  <a:ext uri="{FF2B5EF4-FFF2-40B4-BE49-F238E27FC236}">
                    <a16:creationId xmlns:a16="http://schemas.microsoft.com/office/drawing/2014/main" id="{620E8BC9-BF8E-41EA-8FAE-8B153C9C9B7E}"/>
                  </a:ext>
                </a:extLst>
              </p:cNvPr>
              <p:cNvSpPr/>
              <p:nvPr/>
            </p:nvSpPr>
            <p:spPr>
              <a:xfrm>
                <a:off x="6558693" y="3530557"/>
                <a:ext cx="54814" cy="499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sp>
            <p:nvSpPr>
              <p:cNvPr id="25" name="椭圆 24">
                <a:extLst>
                  <a:ext uri="{FF2B5EF4-FFF2-40B4-BE49-F238E27FC236}">
                    <a16:creationId xmlns:a16="http://schemas.microsoft.com/office/drawing/2014/main" id="{24D42FCE-962A-47EC-8071-13AAB6BE22D5}"/>
                  </a:ext>
                </a:extLst>
              </p:cNvPr>
              <p:cNvSpPr/>
              <p:nvPr/>
            </p:nvSpPr>
            <p:spPr>
              <a:xfrm>
                <a:off x="7417042" y="3531103"/>
                <a:ext cx="54814" cy="499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50"/>
                  </a:solidFill>
                </a:endParaRPr>
              </a:p>
            </p:txBody>
          </p:sp>
          <p:cxnSp>
            <p:nvCxnSpPr>
              <p:cNvPr id="54" name="直接箭头连接符 53">
                <a:extLst>
                  <a:ext uri="{FF2B5EF4-FFF2-40B4-BE49-F238E27FC236}">
                    <a16:creationId xmlns:a16="http://schemas.microsoft.com/office/drawing/2014/main" id="{DAFFB498-2D73-48F3-A06A-B1B9BE7212ED}"/>
                  </a:ext>
                </a:extLst>
              </p:cNvPr>
              <p:cNvCxnSpPr>
                <a:cxnSpLocks/>
              </p:cNvCxnSpPr>
              <p:nvPr/>
            </p:nvCxnSpPr>
            <p:spPr>
              <a:xfrm>
                <a:off x="6928592" y="2777204"/>
                <a:ext cx="22747" cy="41592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grpSp>
        <p:pic>
          <p:nvPicPr>
            <p:cNvPr id="120" name="图片 119">
              <a:extLst>
                <a:ext uri="{FF2B5EF4-FFF2-40B4-BE49-F238E27FC236}">
                  <a16:creationId xmlns:a16="http://schemas.microsoft.com/office/drawing/2014/main" id="{6F8867F9-75EA-4EAC-B1AE-FBC9C610A78A}"/>
                </a:ext>
              </a:extLst>
            </p:cNvPr>
            <p:cNvPicPr>
              <a:picLocks noChangeAspect="1"/>
            </p:cNvPicPr>
            <p:nvPr/>
          </p:nvPicPr>
          <p:blipFill>
            <a:blip r:embed="rId8"/>
            <a:stretch>
              <a:fillRect/>
            </a:stretch>
          </p:blipFill>
          <p:spPr>
            <a:xfrm>
              <a:off x="5503361" y="2047095"/>
              <a:ext cx="1310072" cy="1350758"/>
            </a:xfrm>
            <a:prstGeom prst="rect">
              <a:avLst/>
            </a:prstGeom>
          </p:spPr>
        </p:pic>
        <p:grpSp>
          <p:nvGrpSpPr>
            <p:cNvPr id="5" name="组合 4">
              <a:extLst>
                <a:ext uri="{FF2B5EF4-FFF2-40B4-BE49-F238E27FC236}">
                  <a16:creationId xmlns:a16="http://schemas.microsoft.com/office/drawing/2014/main" id="{69AC541E-53FB-40C3-854A-B318D474551B}"/>
                </a:ext>
              </a:extLst>
            </p:cNvPr>
            <p:cNvGrpSpPr/>
            <p:nvPr/>
          </p:nvGrpSpPr>
          <p:grpSpPr>
            <a:xfrm>
              <a:off x="7185325" y="2404785"/>
              <a:ext cx="277452" cy="188115"/>
              <a:chOff x="7185325" y="2404785"/>
              <a:chExt cx="277452" cy="188115"/>
            </a:xfrm>
          </p:grpSpPr>
          <p:sp>
            <p:nvSpPr>
              <p:cNvPr id="127" name="等腰三角形 126">
                <a:extLst>
                  <a:ext uri="{FF2B5EF4-FFF2-40B4-BE49-F238E27FC236}">
                    <a16:creationId xmlns:a16="http://schemas.microsoft.com/office/drawing/2014/main" id="{307A8805-6210-4248-9B10-8BC66C5390B2}"/>
                  </a:ext>
                </a:extLst>
              </p:cNvPr>
              <p:cNvSpPr/>
              <p:nvPr/>
            </p:nvSpPr>
            <p:spPr>
              <a:xfrm rot="20239016">
                <a:off x="7185325" y="2404785"/>
                <a:ext cx="252656" cy="123283"/>
              </a:xfrm>
              <a:prstGeom prst="triangle">
                <a:avLst>
                  <a:gd name="adj" fmla="val 73633"/>
                </a:avLst>
              </a:prstGeom>
              <a:noFill/>
              <a:ln w="190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129" name="等腰三角形 128">
                <a:extLst>
                  <a:ext uri="{FF2B5EF4-FFF2-40B4-BE49-F238E27FC236}">
                    <a16:creationId xmlns:a16="http://schemas.microsoft.com/office/drawing/2014/main" id="{3F04230D-9A13-4087-B34F-CF4E936D0959}"/>
                  </a:ext>
                </a:extLst>
              </p:cNvPr>
              <p:cNvSpPr/>
              <p:nvPr/>
            </p:nvSpPr>
            <p:spPr>
              <a:xfrm>
                <a:off x="7216530" y="2459881"/>
                <a:ext cx="246247" cy="133019"/>
              </a:xfrm>
              <a:prstGeom prst="triangle">
                <a:avLst>
                  <a:gd name="adj" fmla="val 100000"/>
                </a:avLst>
              </a:prstGeom>
              <a:noFill/>
              <a:ln w="190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grpSp>
        <p:sp>
          <p:nvSpPr>
            <p:cNvPr id="130" name="等腰三角形 129">
              <a:extLst>
                <a:ext uri="{FF2B5EF4-FFF2-40B4-BE49-F238E27FC236}">
                  <a16:creationId xmlns:a16="http://schemas.microsoft.com/office/drawing/2014/main" id="{D3E0201F-4585-4E4E-BCBA-4EC10F4718A2}"/>
                </a:ext>
              </a:extLst>
            </p:cNvPr>
            <p:cNvSpPr/>
            <p:nvPr/>
          </p:nvSpPr>
          <p:spPr>
            <a:xfrm rot="14239535">
              <a:off x="7482994" y="2466684"/>
              <a:ext cx="223923" cy="113208"/>
            </a:xfrm>
            <a:prstGeom prst="triangle">
              <a:avLst>
                <a:gd name="adj" fmla="val 100000"/>
              </a:avLst>
            </a:prstGeom>
            <a:noFill/>
            <a:ln w="190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132" name="等腰三角形 131">
              <a:extLst>
                <a:ext uri="{FF2B5EF4-FFF2-40B4-BE49-F238E27FC236}">
                  <a16:creationId xmlns:a16="http://schemas.microsoft.com/office/drawing/2014/main" id="{A3DFB0D6-6F88-4238-A03F-68FD3D5466F8}"/>
                </a:ext>
              </a:extLst>
            </p:cNvPr>
            <p:cNvSpPr/>
            <p:nvPr/>
          </p:nvSpPr>
          <p:spPr>
            <a:xfrm rot="12511620">
              <a:off x="7549142" y="2302388"/>
              <a:ext cx="252656" cy="123283"/>
            </a:xfrm>
            <a:prstGeom prst="triangle">
              <a:avLst>
                <a:gd name="adj" fmla="val 73633"/>
              </a:avLst>
            </a:prstGeom>
            <a:noFill/>
            <a:ln w="190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133" name="等腰三角形 132">
              <a:extLst>
                <a:ext uri="{FF2B5EF4-FFF2-40B4-BE49-F238E27FC236}">
                  <a16:creationId xmlns:a16="http://schemas.microsoft.com/office/drawing/2014/main" id="{85013192-70C4-4C93-8DE2-3CC76F23A8A4}"/>
                </a:ext>
              </a:extLst>
            </p:cNvPr>
            <p:cNvSpPr/>
            <p:nvPr/>
          </p:nvSpPr>
          <p:spPr>
            <a:xfrm rot="14683615">
              <a:off x="7584666" y="2224872"/>
              <a:ext cx="237913" cy="130996"/>
            </a:xfrm>
            <a:prstGeom prst="triangle">
              <a:avLst>
                <a:gd name="adj" fmla="val 91638"/>
              </a:avLst>
            </a:prstGeom>
            <a:noFill/>
            <a:ln w="190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135" name="等腰三角形 134">
              <a:extLst>
                <a:ext uri="{FF2B5EF4-FFF2-40B4-BE49-F238E27FC236}">
                  <a16:creationId xmlns:a16="http://schemas.microsoft.com/office/drawing/2014/main" id="{16F2665C-0B4B-49F5-858E-597AFBB2A156}"/>
                </a:ext>
              </a:extLst>
            </p:cNvPr>
            <p:cNvSpPr/>
            <p:nvPr/>
          </p:nvSpPr>
          <p:spPr>
            <a:xfrm rot="16043886">
              <a:off x="7385341" y="2046961"/>
              <a:ext cx="272756" cy="117187"/>
            </a:xfrm>
            <a:prstGeom prst="triangle">
              <a:avLst>
                <a:gd name="adj" fmla="val 25242"/>
              </a:avLst>
            </a:prstGeom>
            <a:noFill/>
            <a:ln w="190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136" name="等腰三角形 135">
              <a:extLst>
                <a:ext uri="{FF2B5EF4-FFF2-40B4-BE49-F238E27FC236}">
                  <a16:creationId xmlns:a16="http://schemas.microsoft.com/office/drawing/2014/main" id="{AB8976CC-88E1-4C66-AF7C-13080EECD8FB}"/>
                </a:ext>
              </a:extLst>
            </p:cNvPr>
            <p:cNvSpPr/>
            <p:nvPr/>
          </p:nvSpPr>
          <p:spPr>
            <a:xfrm rot="5400000">
              <a:off x="7518682" y="2040162"/>
              <a:ext cx="252656" cy="123283"/>
            </a:xfrm>
            <a:prstGeom prst="triangle">
              <a:avLst>
                <a:gd name="adj" fmla="val 73633"/>
              </a:avLst>
            </a:prstGeom>
            <a:noFill/>
            <a:ln w="190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137" name="等腰三角形 136">
              <a:extLst>
                <a:ext uri="{FF2B5EF4-FFF2-40B4-BE49-F238E27FC236}">
                  <a16:creationId xmlns:a16="http://schemas.microsoft.com/office/drawing/2014/main" id="{58DFA967-9AB7-449B-BA91-A4886399C30B}"/>
                </a:ext>
              </a:extLst>
            </p:cNvPr>
            <p:cNvSpPr/>
            <p:nvPr/>
          </p:nvSpPr>
          <p:spPr>
            <a:xfrm rot="1892116">
              <a:off x="7223488" y="2137103"/>
              <a:ext cx="292499" cy="116944"/>
            </a:xfrm>
            <a:prstGeom prst="triangle">
              <a:avLst>
                <a:gd name="adj" fmla="val 73633"/>
              </a:avLst>
            </a:prstGeom>
            <a:noFill/>
            <a:ln w="190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138" name="等腰三角形 137">
              <a:extLst>
                <a:ext uri="{FF2B5EF4-FFF2-40B4-BE49-F238E27FC236}">
                  <a16:creationId xmlns:a16="http://schemas.microsoft.com/office/drawing/2014/main" id="{BE16F425-033E-4AAA-94F7-8764AB1C5C99}"/>
                </a:ext>
              </a:extLst>
            </p:cNvPr>
            <p:cNvSpPr/>
            <p:nvPr/>
          </p:nvSpPr>
          <p:spPr>
            <a:xfrm rot="12543040">
              <a:off x="7163042" y="2246305"/>
              <a:ext cx="292110" cy="119617"/>
            </a:xfrm>
            <a:prstGeom prst="triangle">
              <a:avLst>
                <a:gd name="adj" fmla="val 26101"/>
              </a:avLst>
            </a:prstGeom>
            <a:noFill/>
            <a:ln w="190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grpSp>
      <p:grpSp>
        <p:nvGrpSpPr>
          <p:cNvPr id="380" name="组合 379">
            <a:extLst>
              <a:ext uri="{FF2B5EF4-FFF2-40B4-BE49-F238E27FC236}">
                <a16:creationId xmlns:a16="http://schemas.microsoft.com/office/drawing/2014/main" id="{5A571C18-2515-4239-86AC-6F7077378561}"/>
              </a:ext>
            </a:extLst>
          </p:cNvPr>
          <p:cNvGrpSpPr/>
          <p:nvPr/>
        </p:nvGrpSpPr>
        <p:grpSpPr>
          <a:xfrm>
            <a:off x="4204488" y="3825228"/>
            <a:ext cx="4025605" cy="1805597"/>
            <a:chOff x="4203798" y="3918042"/>
            <a:chExt cx="4025605" cy="1805597"/>
          </a:xfrm>
        </p:grpSpPr>
        <p:cxnSp>
          <p:nvCxnSpPr>
            <p:cNvPr id="320" name="直接连接符 319">
              <a:extLst>
                <a:ext uri="{FF2B5EF4-FFF2-40B4-BE49-F238E27FC236}">
                  <a16:creationId xmlns:a16="http://schemas.microsoft.com/office/drawing/2014/main" id="{1E158413-ED1A-499D-AB24-1A5851988789}"/>
                </a:ext>
              </a:extLst>
            </p:cNvPr>
            <p:cNvCxnSpPr>
              <a:cxnSpLocks/>
              <a:endCxn id="334" idx="6"/>
            </p:cNvCxnSpPr>
            <p:nvPr/>
          </p:nvCxnSpPr>
          <p:spPr>
            <a:xfrm flipH="1">
              <a:off x="7191124" y="3996933"/>
              <a:ext cx="206023" cy="61129"/>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39" name="直接连接符 138">
              <a:extLst>
                <a:ext uri="{FF2B5EF4-FFF2-40B4-BE49-F238E27FC236}">
                  <a16:creationId xmlns:a16="http://schemas.microsoft.com/office/drawing/2014/main" id="{47A7DFF1-EE4A-47D3-91B1-CB8771B3C1A4}"/>
                </a:ext>
              </a:extLst>
            </p:cNvPr>
            <p:cNvCxnSpPr>
              <a:cxnSpLocks/>
            </p:cNvCxnSpPr>
            <p:nvPr/>
          </p:nvCxnSpPr>
          <p:spPr>
            <a:xfrm>
              <a:off x="6855782" y="3999000"/>
              <a:ext cx="1373621" cy="43924"/>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0" name="直接连接符 199">
              <a:extLst>
                <a:ext uri="{FF2B5EF4-FFF2-40B4-BE49-F238E27FC236}">
                  <a16:creationId xmlns:a16="http://schemas.microsoft.com/office/drawing/2014/main" id="{3F4158C3-F1CA-462B-8BEB-3A841B1A0A2E}"/>
                </a:ext>
              </a:extLst>
            </p:cNvPr>
            <p:cNvCxnSpPr>
              <a:cxnSpLocks/>
              <a:stCxn id="82" idx="6"/>
              <a:endCxn id="63" idx="2"/>
            </p:cNvCxnSpPr>
            <p:nvPr/>
          </p:nvCxnSpPr>
          <p:spPr>
            <a:xfrm>
              <a:off x="4632380" y="5461032"/>
              <a:ext cx="317228" cy="129201"/>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283A0000-6F41-489F-BE4F-7131E67E04E5}"/>
                </a:ext>
              </a:extLst>
            </p:cNvPr>
            <p:cNvCxnSpPr>
              <a:stCxn id="78" idx="5"/>
              <a:endCxn id="58" idx="2"/>
            </p:cNvCxnSpPr>
            <p:nvPr/>
          </p:nvCxnSpPr>
          <p:spPr>
            <a:xfrm flipV="1">
              <a:off x="5233919" y="4070051"/>
              <a:ext cx="124985" cy="3024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80" name="直接连接符 179">
              <a:extLst>
                <a:ext uri="{FF2B5EF4-FFF2-40B4-BE49-F238E27FC236}">
                  <a16:creationId xmlns:a16="http://schemas.microsoft.com/office/drawing/2014/main" id="{A1E7BFE9-F3CF-41CA-8A9F-793DFDEF4454}"/>
                </a:ext>
              </a:extLst>
            </p:cNvPr>
            <p:cNvCxnSpPr>
              <a:cxnSpLocks/>
              <a:stCxn id="79" idx="6"/>
              <a:endCxn id="58" idx="2"/>
            </p:cNvCxnSpPr>
            <p:nvPr/>
          </p:nvCxnSpPr>
          <p:spPr>
            <a:xfrm flipV="1">
              <a:off x="5068772" y="4070051"/>
              <a:ext cx="290132" cy="295303"/>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83" name="直接连接符 182">
              <a:extLst>
                <a:ext uri="{FF2B5EF4-FFF2-40B4-BE49-F238E27FC236}">
                  <a16:creationId xmlns:a16="http://schemas.microsoft.com/office/drawing/2014/main" id="{08075746-85F8-4B94-928C-13E09EBA3F81}"/>
                </a:ext>
              </a:extLst>
            </p:cNvPr>
            <p:cNvCxnSpPr>
              <a:cxnSpLocks/>
              <a:stCxn id="79" idx="5"/>
              <a:endCxn id="59" idx="2"/>
            </p:cNvCxnSpPr>
            <p:nvPr/>
          </p:nvCxnSpPr>
          <p:spPr>
            <a:xfrm>
              <a:off x="5059906" y="4386759"/>
              <a:ext cx="168293" cy="25143"/>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86" name="直接连接符 185">
              <a:extLst>
                <a:ext uri="{FF2B5EF4-FFF2-40B4-BE49-F238E27FC236}">
                  <a16:creationId xmlns:a16="http://schemas.microsoft.com/office/drawing/2014/main" id="{4C176F5F-9B30-434A-BB93-586EDE0AAECB}"/>
                </a:ext>
              </a:extLst>
            </p:cNvPr>
            <p:cNvCxnSpPr>
              <a:cxnSpLocks/>
              <a:stCxn id="80" idx="5"/>
              <a:endCxn id="60" idx="2"/>
            </p:cNvCxnSpPr>
            <p:nvPr/>
          </p:nvCxnSpPr>
          <p:spPr>
            <a:xfrm>
              <a:off x="4903832" y="4814399"/>
              <a:ext cx="238991" cy="2455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89" name="直接连接符 188">
              <a:extLst>
                <a:ext uri="{FF2B5EF4-FFF2-40B4-BE49-F238E27FC236}">
                  <a16:creationId xmlns:a16="http://schemas.microsoft.com/office/drawing/2014/main" id="{A39947A0-B3B2-4CAD-9BCF-1AAAAC6CDE24}"/>
                </a:ext>
              </a:extLst>
            </p:cNvPr>
            <p:cNvCxnSpPr>
              <a:cxnSpLocks/>
              <a:stCxn id="80" idx="6"/>
              <a:endCxn id="59" idx="3"/>
            </p:cNvCxnSpPr>
            <p:nvPr/>
          </p:nvCxnSpPr>
          <p:spPr>
            <a:xfrm flipV="1">
              <a:off x="4912698" y="4433307"/>
              <a:ext cx="324368" cy="359687"/>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92" name="直接连接符 191">
              <a:extLst>
                <a:ext uri="{FF2B5EF4-FFF2-40B4-BE49-F238E27FC236}">
                  <a16:creationId xmlns:a16="http://schemas.microsoft.com/office/drawing/2014/main" id="{CB9AB30F-44EE-495E-A946-9D735DDC1921}"/>
                </a:ext>
              </a:extLst>
            </p:cNvPr>
            <p:cNvCxnSpPr>
              <a:cxnSpLocks/>
              <a:stCxn id="81" idx="6"/>
              <a:endCxn id="60" idx="3"/>
            </p:cNvCxnSpPr>
            <p:nvPr/>
          </p:nvCxnSpPr>
          <p:spPr>
            <a:xfrm flipV="1">
              <a:off x="4809719" y="4860358"/>
              <a:ext cx="341969" cy="35759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95" name="直接连接符 194">
              <a:extLst>
                <a:ext uri="{FF2B5EF4-FFF2-40B4-BE49-F238E27FC236}">
                  <a16:creationId xmlns:a16="http://schemas.microsoft.com/office/drawing/2014/main" id="{4CA8DB60-5D5F-4BB8-BDE2-A78578B12D5B}"/>
                </a:ext>
              </a:extLst>
            </p:cNvPr>
            <p:cNvCxnSpPr>
              <a:cxnSpLocks/>
              <a:stCxn id="81" idx="5"/>
              <a:endCxn id="61" idx="2"/>
            </p:cNvCxnSpPr>
            <p:nvPr/>
          </p:nvCxnSpPr>
          <p:spPr>
            <a:xfrm>
              <a:off x="4800853" y="5239354"/>
              <a:ext cx="285962" cy="408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05" name="直接连接符 204">
              <a:extLst>
                <a:ext uri="{FF2B5EF4-FFF2-40B4-BE49-F238E27FC236}">
                  <a16:creationId xmlns:a16="http://schemas.microsoft.com/office/drawing/2014/main" id="{210D7591-F2CA-456B-8572-60B1287D7A8F}"/>
                </a:ext>
              </a:extLst>
            </p:cNvPr>
            <p:cNvCxnSpPr>
              <a:cxnSpLocks/>
              <a:stCxn id="82" idx="6"/>
              <a:endCxn id="61" idx="3"/>
            </p:cNvCxnSpPr>
            <p:nvPr/>
          </p:nvCxnSpPr>
          <p:spPr>
            <a:xfrm flipV="1">
              <a:off x="4632380" y="5301559"/>
              <a:ext cx="463301" cy="15947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B4BF8508-998A-4651-928C-7116726E2026}"/>
                </a:ext>
              </a:extLst>
            </p:cNvPr>
            <p:cNvCxnSpPr>
              <a:cxnSpLocks/>
              <a:stCxn id="62" idx="2"/>
              <a:endCxn id="78" idx="6"/>
            </p:cNvCxnSpPr>
            <p:nvPr/>
          </p:nvCxnSpPr>
          <p:spPr>
            <a:xfrm flipH="1">
              <a:off x="5242785" y="3970410"/>
              <a:ext cx="311265" cy="108476"/>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A58598A5-2A51-458C-B944-F79992B5A55C}"/>
                </a:ext>
              </a:extLst>
            </p:cNvPr>
            <p:cNvCxnSpPr>
              <a:cxnSpLocks/>
              <a:stCxn id="78" idx="3"/>
              <a:endCxn id="79" idx="7"/>
            </p:cNvCxnSpPr>
            <p:nvPr/>
          </p:nvCxnSpPr>
          <p:spPr>
            <a:xfrm flipH="1">
              <a:off x="5059906" y="4100291"/>
              <a:ext cx="131201" cy="243656"/>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A5F8159B-D437-447D-8E44-FCA7541B785C}"/>
                </a:ext>
              </a:extLst>
            </p:cNvPr>
            <p:cNvCxnSpPr>
              <a:cxnSpLocks/>
              <a:stCxn id="79" idx="3"/>
              <a:endCxn id="80" idx="7"/>
            </p:cNvCxnSpPr>
            <p:nvPr/>
          </p:nvCxnSpPr>
          <p:spPr>
            <a:xfrm flipH="1">
              <a:off x="4903832" y="4386759"/>
              <a:ext cx="113263" cy="384829"/>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02C97E22-28C4-42D6-9D7F-1CDCDE4D884C}"/>
                </a:ext>
              </a:extLst>
            </p:cNvPr>
            <p:cNvCxnSpPr>
              <a:cxnSpLocks/>
              <a:stCxn id="81" idx="0"/>
              <a:endCxn id="80" idx="4"/>
            </p:cNvCxnSpPr>
            <p:nvPr/>
          </p:nvCxnSpPr>
          <p:spPr>
            <a:xfrm flipV="1">
              <a:off x="4779448" y="4823265"/>
              <a:ext cx="102979" cy="364411"/>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FFF2A93-3267-4F10-A6B2-3C18AF0FE168}"/>
                </a:ext>
              </a:extLst>
            </p:cNvPr>
            <p:cNvCxnSpPr>
              <a:cxnSpLocks/>
              <a:stCxn id="82" idx="7"/>
              <a:endCxn id="81" idx="3"/>
            </p:cNvCxnSpPr>
            <p:nvPr/>
          </p:nvCxnSpPr>
          <p:spPr>
            <a:xfrm flipV="1">
              <a:off x="4623514" y="5239354"/>
              <a:ext cx="134528" cy="200272"/>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9C3E8DA3-3D69-4111-BC43-4B4F319CA52C}"/>
                </a:ext>
              </a:extLst>
            </p:cNvPr>
            <p:cNvCxnSpPr>
              <a:cxnSpLocks/>
              <a:stCxn id="62" idx="3"/>
              <a:endCxn id="58" idx="7"/>
            </p:cNvCxnSpPr>
            <p:nvPr/>
          </p:nvCxnSpPr>
          <p:spPr>
            <a:xfrm flipH="1">
              <a:off x="5410581" y="3991815"/>
              <a:ext cx="152335" cy="56829"/>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D3DAD2D9-0145-46D0-84DA-0B6C2D93C6B0}"/>
                </a:ext>
              </a:extLst>
            </p:cNvPr>
            <p:cNvCxnSpPr>
              <a:cxnSpLocks/>
              <a:stCxn id="58" idx="3"/>
              <a:endCxn id="59" idx="0"/>
            </p:cNvCxnSpPr>
            <p:nvPr/>
          </p:nvCxnSpPr>
          <p:spPr>
            <a:xfrm flipH="1">
              <a:off x="5258472" y="4091456"/>
              <a:ext cx="109298" cy="290174"/>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FED6660E-9388-4995-AED9-7B2F3779E176}"/>
                </a:ext>
              </a:extLst>
            </p:cNvPr>
            <p:cNvCxnSpPr>
              <a:cxnSpLocks/>
              <a:stCxn id="59" idx="3"/>
              <a:endCxn id="60" idx="0"/>
            </p:cNvCxnSpPr>
            <p:nvPr/>
          </p:nvCxnSpPr>
          <p:spPr>
            <a:xfrm flipH="1">
              <a:off x="5173095" y="4433307"/>
              <a:ext cx="63970" cy="375374"/>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09B91D54-C6F3-47F5-83FF-C24E9438F05F}"/>
                </a:ext>
              </a:extLst>
            </p:cNvPr>
            <p:cNvCxnSpPr>
              <a:cxnSpLocks/>
              <a:stCxn id="60" idx="4"/>
              <a:endCxn id="61" idx="0"/>
            </p:cNvCxnSpPr>
            <p:nvPr/>
          </p:nvCxnSpPr>
          <p:spPr>
            <a:xfrm flipH="1">
              <a:off x="5117087" y="4869224"/>
              <a:ext cx="56008" cy="380657"/>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028AA3BE-5CA9-4C66-AC8D-E6C923A132A6}"/>
                </a:ext>
              </a:extLst>
            </p:cNvPr>
            <p:cNvCxnSpPr>
              <a:cxnSpLocks/>
              <a:stCxn id="61" idx="3"/>
              <a:endCxn id="63" idx="0"/>
            </p:cNvCxnSpPr>
            <p:nvPr/>
          </p:nvCxnSpPr>
          <p:spPr>
            <a:xfrm flipH="1">
              <a:off x="4979881" y="5301559"/>
              <a:ext cx="115800" cy="258403"/>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C801583D-D8A8-4884-A1FA-030140D3F7F8}"/>
                </a:ext>
              </a:extLst>
            </p:cNvPr>
            <p:cNvCxnSpPr>
              <a:cxnSpLocks/>
              <a:stCxn id="64" idx="1"/>
              <a:endCxn id="62" idx="6"/>
            </p:cNvCxnSpPr>
            <p:nvPr/>
          </p:nvCxnSpPr>
          <p:spPr>
            <a:xfrm flipH="1" flipV="1">
              <a:off x="5614594" y="3970410"/>
              <a:ext cx="126308" cy="90953"/>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543CD38C-4E28-4D47-AE8C-C956D96CF0DC}"/>
                </a:ext>
              </a:extLst>
            </p:cNvPr>
            <p:cNvCxnSpPr>
              <a:cxnSpLocks/>
              <a:stCxn id="64" idx="4"/>
              <a:endCxn id="65" idx="0"/>
            </p:cNvCxnSpPr>
            <p:nvPr/>
          </p:nvCxnSpPr>
          <p:spPr>
            <a:xfrm>
              <a:off x="5762308" y="4113041"/>
              <a:ext cx="100607" cy="282697"/>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28" name="直接连接符 127">
              <a:extLst>
                <a:ext uri="{FF2B5EF4-FFF2-40B4-BE49-F238E27FC236}">
                  <a16:creationId xmlns:a16="http://schemas.microsoft.com/office/drawing/2014/main" id="{7EBF9D50-3AE1-49D0-A8C5-665B3DA0B726}"/>
                </a:ext>
              </a:extLst>
            </p:cNvPr>
            <p:cNvCxnSpPr>
              <a:cxnSpLocks/>
              <a:stCxn id="65" idx="5"/>
              <a:endCxn id="66" idx="0"/>
            </p:cNvCxnSpPr>
            <p:nvPr/>
          </p:nvCxnSpPr>
          <p:spPr>
            <a:xfrm>
              <a:off x="5884320" y="4447416"/>
              <a:ext cx="39138" cy="375849"/>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1165BA0B-ED90-4A40-97EF-67EDA3759909}"/>
                </a:ext>
              </a:extLst>
            </p:cNvPr>
            <p:cNvCxnSpPr>
              <a:cxnSpLocks/>
              <a:stCxn id="67" idx="0"/>
              <a:endCxn id="66" idx="4"/>
            </p:cNvCxnSpPr>
            <p:nvPr/>
          </p:nvCxnSpPr>
          <p:spPr>
            <a:xfrm flipH="1" flipV="1">
              <a:off x="5923458" y="4883808"/>
              <a:ext cx="30271" cy="364411"/>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D5AA4838-3B78-4743-99A0-780FB7F66FF1}"/>
                </a:ext>
              </a:extLst>
            </p:cNvPr>
            <p:cNvCxnSpPr>
              <a:cxnSpLocks/>
              <a:stCxn id="67" idx="5"/>
              <a:endCxn id="72" idx="0"/>
            </p:cNvCxnSpPr>
            <p:nvPr/>
          </p:nvCxnSpPr>
          <p:spPr>
            <a:xfrm>
              <a:off x="5975134" y="5299897"/>
              <a:ext cx="86770" cy="264897"/>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sp>
          <p:nvSpPr>
            <p:cNvPr id="58" name="椭圆 57">
              <a:extLst>
                <a:ext uri="{FF2B5EF4-FFF2-40B4-BE49-F238E27FC236}">
                  <a16:creationId xmlns:a16="http://schemas.microsoft.com/office/drawing/2014/main" id="{AB0E982B-ACC2-4916-A239-5A22B47544A7}"/>
                </a:ext>
              </a:extLst>
            </p:cNvPr>
            <p:cNvSpPr/>
            <p:nvPr/>
          </p:nvSpPr>
          <p:spPr>
            <a:xfrm>
              <a:off x="5358904" y="4039778"/>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E2FF17FE-2B98-4853-9728-A166A03B566A}"/>
                </a:ext>
              </a:extLst>
            </p:cNvPr>
            <p:cNvSpPr/>
            <p:nvPr/>
          </p:nvSpPr>
          <p:spPr>
            <a:xfrm>
              <a:off x="5228200" y="4381630"/>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5D2AB5CE-E0DB-4D0D-81AC-775727DF9E1A}"/>
                </a:ext>
              </a:extLst>
            </p:cNvPr>
            <p:cNvSpPr/>
            <p:nvPr/>
          </p:nvSpPr>
          <p:spPr>
            <a:xfrm>
              <a:off x="5142823" y="4808681"/>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2DF03C9F-4E44-45F8-BFC4-CE6F734B1BB2}"/>
                </a:ext>
              </a:extLst>
            </p:cNvPr>
            <p:cNvSpPr/>
            <p:nvPr/>
          </p:nvSpPr>
          <p:spPr>
            <a:xfrm>
              <a:off x="5086815" y="5249881"/>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B517B699-0AEB-4EED-AD9C-4AC161C083E5}"/>
                </a:ext>
              </a:extLst>
            </p:cNvPr>
            <p:cNvSpPr/>
            <p:nvPr/>
          </p:nvSpPr>
          <p:spPr>
            <a:xfrm>
              <a:off x="4949609" y="5559962"/>
              <a:ext cx="60543" cy="60543"/>
            </a:xfrm>
            <a:prstGeom prst="ellipse">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4" name="椭圆 63">
              <a:extLst>
                <a:ext uri="{FF2B5EF4-FFF2-40B4-BE49-F238E27FC236}">
                  <a16:creationId xmlns:a16="http://schemas.microsoft.com/office/drawing/2014/main" id="{B9309C85-FED2-4277-BC50-63A1DD93F5C2}"/>
                </a:ext>
              </a:extLst>
            </p:cNvPr>
            <p:cNvSpPr/>
            <p:nvPr/>
          </p:nvSpPr>
          <p:spPr>
            <a:xfrm>
              <a:off x="5732036" y="4052498"/>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2944796D-3270-4E65-99CC-511FCA5418D3}"/>
                </a:ext>
              </a:extLst>
            </p:cNvPr>
            <p:cNvSpPr/>
            <p:nvPr/>
          </p:nvSpPr>
          <p:spPr>
            <a:xfrm>
              <a:off x="5832643" y="4395738"/>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DBD47EFB-7D32-4AE2-BBF2-4CFF1B20C9E6}"/>
                </a:ext>
              </a:extLst>
            </p:cNvPr>
            <p:cNvSpPr/>
            <p:nvPr/>
          </p:nvSpPr>
          <p:spPr>
            <a:xfrm>
              <a:off x="5893186" y="4823265"/>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2EE47487-22D5-497E-8EB5-F55C695A8F94}"/>
                </a:ext>
              </a:extLst>
            </p:cNvPr>
            <p:cNvSpPr/>
            <p:nvPr/>
          </p:nvSpPr>
          <p:spPr>
            <a:xfrm>
              <a:off x="5923457" y="5248219"/>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1C0C3A7B-6CD8-4854-8713-D4E3195217D5}"/>
                </a:ext>
              </a:extLst>
            </p:cNvPr>
            <p:cNvSpPr/>
            <p:nvPr/>
          </p:nvSpPr>
          <p:spPr>
            <a:xfrm>
              <a:off x="6031632" y="5564794"/>
              <a:ext cx="60543" cy="60543"/>
            </a:xfrm>
            <a:prstGeom prst="ellipse">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3" name="直接连接符 212">
              <a:extLst>
                <a:ext uri="{FF2B5EF4-FFF2-40B4-BE49-F238E27FC236}">
                  <a16:creationId xmlns:a16="http://schemas.microsoft.com/office/drawing/2014/main" id="{62E0AE6E-1D1F-4D11-B1C5-AC2E98A996B1}"/>
                </a:ext>
              </a:extLst>
            </p:cNvPr>
            <p:cNvCxnSpPr>
              <a:cxnSpLocks/>
              <a:stCxn id="252" idx="6"/>
              <a:endCxn id="242" idx="2"/>
            </p:cNvCxnSpPr>
            <p:nvPr/>
          </p:nvCxnSpPr>
          <p:spPr>
            <a:xfrm>
              <a:off x="7348507" y="5610486"/>
              <a:ext cx="216884" cy="57488"/>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14" name="直接连接符 213">
              <a:extLst>
                <a:ext uri="{FF2B5EF4-FFF2-40B4-BE49-F238E27FC236}">
                  <a16:creationId xmlns:a16="http://schemas.microsoft.com/office/drawing/2014/main" id="{701482A9-62E4-40D9-A795-7D1276207508}"/>
                </a:ext>
              </a:extLst>
            </p:cNvPr>
            <p:cNvCxnSpPr>
              <a:stCxn id="248" idx="5"/>
              <a:endCxn id="237" idx="2"/>
            </p:cNvCxnSpPr>
            <p:nvPr/>
          </p:nvCxnSpPr>
          <p:spPr>
            <a:xfrm>
              <a:off x="7671908" y="4130685"/>
              <a:ext cx="57359" cy="24216"/>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15" name="直接连接符 214">
              <a:extLst>
                <a:ext uri="{FF2B5EF4-FFF2-40B4-BE49-F238E27FC236}">
                  <a16:creationId xmlns:a16="http://schemas.microsoft.com/office/drawing/2014/main" id="{CB618A0D-634A-4657-ADE0-0D1594F90F7B}"/>
                </a:ext>
              </a:extLst>
            </p:cNvPr>
            <p:cNvCxnSpPr>
              <a:cxnSpLocks/>
              <a:stCxn id="249" idx="6"/>
              <a:endCxn id="237" idx="2"/>
            </p:cNvCxnSpPr>
            <p:nvPr/>
          </p:nvCxnSpPr>
          <p:spPr>
            <a:xfrm flipV="1">
              <a:off x="7560393" y="4154902"/>
              <a:ext cx="168873" cy="36601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16" name="直接连接符 215">
              <a:extLst>
                <a:ext uri="{FF2B5EF4-FFF2-40B4-BE49-F238E27FC236}">
                  <a16:creationId xmlns:a16="http://schemas.microsoft.com/office/drawing/2014/main" id="{3A868403-FDC1-443C-B4D4-DDC3C22E8AE8}"/>
                </a:ext>
              </a:extLst>
            </p:cNvPr>
            <p:cNvCxnSpPr>
              <a:cxnSpLocks/>
              <a:stCxn id="249" idx="5"/>
              <a:endCxn id="238" idx="2"/>
            </p:cNvCxnSpPr>
            <p:nvPr/>
          </p:nvCxnSpPr>
          <p:spPr>
            <a:xfrm>
              <a:off x="7551527" y="4542321"/>
              <a:ext cx="106229" cy="1642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17" name="直接连接符 216">
              <a:extLst>
                <a:ext uri="{FF2B5EF4-FFF2-40B4-BE49-F238E27FC236}">
                  <a16:creationId xmlns:a16="http://schemas.microsoft.com/office/drawing/2014/main" id="{6B6B896C-3C3A-4EBC-B87B-3434395C5049}"/>
                </a:ext>
              </a:extLst>
            </p:cNvPr>
            <p:cNvCxnSpPr>
              <a:cxnSpLocks/>
              <a:stCxn id="250" idx="5"/>
              <a:endCxn id="239" idx="2"/>
            </p:cNvCxnSpPr>
            <p:nvPr/>
          </p:nvCxnSpPr>
          <p:spPr>
            <a:xfrm>
              <a:off x="7666719" y="5035423"/>
              <a:ext cx="106623" cy="10672"/>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18" name="直接连接符 217">
              <a:extLst>
                <a:ext uri="{FF2B5EF4-FFF2-40B4-BE49-F238E27FC236}">
                  <a16:creationId xmlns:a16="http://schemas.microsoft.com/office/drawing/2014/main" id="{F3ACD886-5014-4469-A9A2-6AE40F5A4809}"/>
                </a:ext>
              </a:extLst>
            </p:cNvPr>
            <p:cNvCxnSpPr>
              <a:cxnSpLocks/>
              <a:stCxn id="250" idx="6"/>
              <a:endCxn id="238" idx="3"/>
            </p:cNvCxnSpPr>
            <p:nvPr/>
          </p:nvCxnSpPr>
          <p:spPr>
            <a:xfrm flipH="1" flipV="1">
              <a:off x="7666622" y="4580150"/>
              <a:ext cx="8964" cy="433869"/>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19" name="直接连接符 218">
              <a:extLst>
                <a:ext uri="{FF2B5EF4-FFF2-40B4-BE49-F238E27FC236}">
                  <a16:creationId xmlns:a16="http://schemas.microsoft.com/office/drawing/2014/main" id="{25F36590-E709-4AD2-8D50-D6526936E156}"/>
                </a:ext>
              </a:extLst>
            </p:cNvPr>
            <p:cNvCxnSpPr>
              <a:cxnSpLocks/>
              <a:stCxn id="251" idx="6"/>
              <a:endCxn id="239" idx="3"/>
            </p:cNvCxnSpPr>
            <p:nvPr/>
          </p:nvCxnSpPr>
          <p:spPr>
            <a:xfrm flipV="1">
              <a:off x="7623183" y="5067500"/>
              <a:ext cx="159025" cy="35191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20" name="直接连接符 219">
              <a:extLst>
                <a:ext uri="{FF2B5EF4-FFF2-40B4-BE49-F238E27FC236}">
                  <a16:creationId xmlns:a16="http://schemas.microsoft.com/office/drawing/2014/main" id="{146BE7B7-7736-46A8-A28B-6B64182541BE}"/>
                </a:ext>
              </a:extLst>
            </p:cNvPr>
            <p:cNvCxnSpPr>
              <a:cxnSpLocks/>
              <a:stCxn id="251" idx="5"/>
              <a:endCxn id="240" idx="2"/>
            </p:cNvCxnSpPr>
            <p:nvPr/>
          </p:nvCxnSpPr>
          <p:spPr>
            <a:xfrm>
              <a:off x="7614317" y="5440815"/>
              <a:ext cx="144251" cy="17092"/>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21" name="直接连接符 220">
              <a:extLst>
                <a:ext uri="{FF2B5EF4-FFF2-40B4-BE49-F238E27FC236}">
                  <a16:creationId xmlns:a16="http://schemas.microsoft.com/office/drawing/2014/main" id="{895F3A9C-EAC3-4906-B640-70834D799D74}"/>
                </a:ext>
              </a:extLst>
            </p:cNvPr>
            <p:cNvCxnSpPr>
              <a:cxnSpLocks/>
              <a:stCxn id="252" idx="6"/>
              <a:endCxn id="240" idx="3"/>
            </p:cNvCxnSpPr>
            <p:nvPr/>
          </p:nvCxnSpPr>
          <p:spPr>
            <a:xfrm flipV="1">
              <a:off x="7348507" y="5479312"/>
              <a:ext cx="418927" cy="13117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22" name="直接连接符 221">
              <a:extLst>
                <a:ext uri="{FF2B5EF4-FFF2-40B4-BE49-F238E27FC236}">
                  <a16:creationId xmlns:a16="http://schemas.microsoft.com/office/drawing/2014/main" id="{4B0D58A7-834A-4BDC-A6F3-C99C5A9746F3}"/>
                </a:ext>
              </a:extLst>
            </p:cNvPr>
            <p:cNvCxnSpPr>
              <a:cxnSpLocks/>
              <a:stCxn id="241" idx="2"/>
              <a:endCxn id="248" idx="6"/>
            </p:cNvCxnSpPr>
            <p:nvPr/>
          </p:nvCxnSpPr>
          <p:spPr>
            <a:xfrm flipH="1">
              <a:off x="7680773" y="4048151"/>
              <a:ext cx="206023" cy="61129"/>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23" name="直接连接符 222">
              <a:extLst>
                <a:ext uri="{FF2B5EF4-FFF2-40B4-BE49-F238E27FC236}">
                  <a16:creationId xmlns:a16="http://schemas.microsoft.com/office/drawing/2014/main" id="{2FD1431E-28FE-4C6E-93B9-8BFA55B77421}"/>
                </a:ext>
              </a:extLst>
            </p:cNvPr>
            <p:cNvCxnSpPr>
              <a:cxnSpLocks/>
              <a:stCxn id="248" idx="3"/>
              <a:endCxn id="249" idx="0"/>
            </p:cNvCxnSpPr>
            <p:nvPr/>
          </p:nvCxnSpPr>
          <p:spPr>
            <a:xfrm flipH="1">
              <a:off x="7530122" y="4130685"/>
              <a:ext cx="98974" cy="359959"/>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24" name="直接连接符 223">
              <a:extLst>
                <a:ext uri="{FF2B5EF4-FFF2-40B4-BE49-F238E27FC236}">
                  <a16:creationId xmlns:a16="http://schemas.microsoft.com/office/drawing/2014/main" id="{DA902CCE-CCD5-4FEB-AD3E-EF65775F7714}"/>
                </a:ext>
              </a:extLst>
            </p:cNvPr>
            <p:cNvCxnSpPr>
              <a:cxnSpLocks/>
              <a:stCxn id="249" idx="4"/>
              <a:endCxn id="250" idx="7"/>
            </p:cNvCxnSpPr>
            <p:nvPr/>
          </p:nvCxnSpPr>
          <p:spPr>
            <a:xfrm>
              <a:off x="7530122" y="4551187"/>
              <a:ext cx="136598" cy="441426"/>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25" name="直接连接符 224">
              <a:extLst>
                <a:ext uri="{FF2B5EF4-FFF2-40B4-BE49-F238E27FC236}">
                  <a16:creationId xmlns:a16="http://schemas.microsoft.com/office/drawing/2014/main" id="{97626A2B-0147-4F8F-BEC6-3A940232B97A}"/>
                </a:ext>
              </a:extLst>
            </p:cNvPr>
            <p:cNvCxnSpPr>
              <a:cxnSpLocks/>
              <a:stCxn id="251" idx="0"/>
              <a:endCxn id="250" idx="4"/>
            </p:cNvCxnSpPr>
            <p:nvPr/>
          </p:nvCxnSpPr>
          <p:spPr>
            <a:xfrm flipV="1">
              <a:off x="7592912" y="5044290"/>
              <a:ext cx="52403" cy="344848"/>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26" name="直接连接符 225">
              <a:extLst>
                <a:ext uri="{FF2B5EF4-FFF2-40B4-BE49-F238E27FC236}">
                  <a16:creationId xmlns:a16="http://schemas.microsoft.com/office/drawing/2014/main" id="{AD3139E5-011A-48F3-88FA-1B1D76374CE0}"/>
                </a:ext>
              </a:extLst>
            </p:cNvPr>
            <p:cNvCxnSpPr>
              <a:cxnSpLocks/>
              <a:stCxn id="252" idx="7"/>
              <a:endCxn id="251" idx="3"/>
            </p:cNvCxnSpPr>
            <p:nvPr/>
          </p:nvCxnSpPr>
          <p:spPr>
            <a:xfrm flipV="1">
              <a:off x="7339641" y="5440815"/>
              <a:ext cx="231865" cy="148265"/>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27" name="直接连接符 226">
              <a:extLst>
                <a:ext uri="{FF2B5EF4-FFF2-40B4-BE49-F238E27FC236}">
                  <a16:creationId xmlns:a16="http://schemas.microsoft.com/office/drawing/2014/main" id="{7C3D0A79-60AD-4334-8ED8-29BF81D1D71F}"/>
                </a:ext>
              </a:extLst>
            </p:cNvPr>
            <p:cNvCxnSpPr>
              <a:cxnSpLocks/>
              <a:stCxn id="241" idx="3"/>
              <a:endCxn id="237" idx="7"/>
            </p:cNvCxnSpPr>
            <p:nvPr/>
          </p:nvCxnSpPr>
          <p:spPr>
            <a:xfrm flipH="1">
              <a:off x="7780944" y="4069555"/>
              <a:ext cx="114720" cy="63943"/>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28" name="直接连接符 227">
              <a:extLst>
                <a:ext uri="{FF2B5EF4-FFF2-40B4-BE49-F238E27FC236}">
                  <a16:creationId xmlns:a16="http://schemas.microsoft.com/office/drawing/2014/main" id="{3F5BA8FD-05F1-46B2-BC5D-23DA8AE18D32}"/>
                </a:ext>
              </a:extLst>
            </p:cNvPr>
            <p:cNvCxnSpPr>
              <a:cxnSpLocks/>
              <a:stCxn id="237" idx="3"/>
              <a:endCxn id="238" idx="0"/>
            </p:cNvCxnSpPr>
            <p:nvPr/>
          </p:nvCxnSpPr>
          <p:spPr>
            <a:xfrm flipH="1">
              <a:off x="7688028" y="4176307"/>
              <a:ext cx="50104" cy="352166"/>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29" name="直接连接符 228">
              <a:extLst>
                <a:ext uri="{FF2B5EF4-FFF2-40B4-BE49-F238E27FC236}">
                  <a16:creationId xmlns:a16="http://schemas.microsoft.com/office/drawing/2014/main" id="{E717E722-3093-4837-B020-19D2612937E0}"/>
                </a:ext>
              </a:extLst>
            </p:cNvPr>
            <p:cNvCxnSpPr>
              <a:cxnSpLocks/>
              <a:stCxn id="238" idx="4"/>
              <a:endCxn id="239" idx="0"/>
            </p:cNvCxnSpPr>
            <p:nvPr/>
          </p:nvCxnSpPr>
          <p:spPr>
            <a:xfrm>
              <a:off x="7688028" y="4589016"/>
              <a:ext cx="115586" cy="426807"/>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30" name="直接连接符 229">
              <a:extLst>
                <a:ext uri="{FF2B5EF4-FFF2-40B4-BE49-F238E27FC236}">
                  <a16:creationId xmlns:a16="http://schemas.microsoft.com/office/drawing/2014/main" id="{2E7AB635-26AC-4726-9D3F-DF3C617C6A0F}"/>
                </a:ext>
              </a:extLst>
            </p:cNvPr>
            <p:cNvCxnSpPr>
              <a:cxnSpLocks/>
              <a:stCxn id="239" idx="4"/>
              <a:endCxn id="240" idx="0"/>
            </p:cNvCxnSpPr>
            <p:nvPr/>
          </p:nvCxnSpPr>
          <p:spPr>
            <a:xfrm flipH="1">
              <a:off x="7788840" y="5076366"/>
              <a:ext cx="14774" cy="351269"/>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31" name="直接连接符 230">
              <a:extLst>
                <a:ext uri="{FF2B5EF4-FFF2-40B4-BE49-F238E27FC236}">
                  <a16:creationId xmlns:a16="http://schemas.microsoft.com/office/drawing/2014/main" id="{60683785-F839-4208-A1C8-1BE3939E18CC}"/>
                </a:ext>
              </a:extLst>
            </p:cNvPr>
            <p:cNvCxnSpPr>
              <a:cxnSpLocks/>
              <a:stCxn id="240" idx="3"/>
              <a:endCxn id="242" idx="0"/>
            </p:cNvCxnSpPr>
            <p:nvPr/>
          </p:nvCxnSpPr>
          <p:spPr>
            <a:xfrm flipH="1">
              <a:off x="7595664" y="5479312"/>
              <a:ext cx="171770" cy="158390"/>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32" name="直接连接符 231">
              <a:extLst>
                <a:ext uri="{FF2B5EF4-FFF2-40B4-BE49-F238E27FC236}">
                  <a16:creationId xmlns:a16="http://schemas.microsoft.com/office/drawing/2014/main" id="{62B6E24B-75CA-485C-8F08-878AB9B32B26}"/>
                </a:ext>
              </a:extLst>
            </p:cNvPr>
            <p:cNvCxnSpPr>
              <a:cxnSpLocks/>
              <a:stCxn id="243" idx="1"/>
              <a:endCxn id="241" idx="6"/>
            </p:cNvCxnSpPr>
            <p:nvPr/>
          </p:nvCxnSpPr>
          <p:spPr>
            <a:xfrm flipH="1" flipV="1">
              <a:off x="7947339" y="4048151"/>
              <a:ext cx="126308" cy="90953"/>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33" name="直接连接符 232">
              <a:extLst>
                <a:ext uri="{FF2B5EF4-FFF2-40B4-BE49-F238E27FC236}">
                  <a16:creationId xmlns:a16="http://schemas.microsoft.com/office/drawing/2014/main" id="{00A9D3A2-2F4B-4864-9CEC-FB7751D7C328}"/>
                </a:ext>
              </a:extLst>
            </p:cNvPr>
            <p:cNvCxnSpPr>
              <a:cxnSpLocks/>
              <a:stCxn id="243" idx="4"/>
              <a:endCxn id="244" idx="0"/>
            </p:cNvCxnSpPr>
            <p:nvPr/>
          </p:nvCxnSpPr>
          <p:spPr>
            <a:xfrm>
              <a:off x="8095054" y="4190782"/>
              <a:ext cx="24661" cy="395327"/>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34" name="直接连接符 233">
              <a:extLst>
                <a:ext uri="{FF2B5EF4-FFF2-40B4-BE49-F238E27FC236}">
                  <a16:creationId xmlns:a16="http://schemas.microsoft.com/office/drawing/2014/main" id="{7F8AD3C1-E700-4FDD-B554-0816503CED1D}"/>
                </a:ext>
              </a:extLst>
            </p:cNvPr>
            <p:cNvCxnSpPr>
              <a:cxnSpLocks/>
              <a:stCxn id="244" idx="4"/>
              <a:endCxn id="245" idx="0"/>
            </p:cNvCxnSpPr>
            <p:nvPr/>
          </p:nvCxnSpPr>
          <p:spPr>
            <a:xfrm flipH="1">
              <a:off x="7965173" y="4646652"/>
              <a:ext cx="154542" cy="396032"/>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35" name="直接连接符 234">
              <a:extLst>
                <a:ext uri="{FF2B5EF4-FFF2-40B4-BE49-F238E27FC236}">
                  <a16:creationId xmlns:a16="http://schemas.microsoft.com/office/drawing/2014/main" id="{50A21A85-E8E3-41C9-A393-4BCF3160781C}"/>
                </a:ext>
              </a:extLst>
            </p:cNvPr>
            <p:cNvCxnSpPr>
              <a:cxnSpLocks/>
              <a:stCxn id="246" idx="0"/>
              <a:endCxn id="245" idx="4"/>
            </p:cNvCxnSpPr>
            <p:nvPr/>
          </p:nvCxnSpPr>
          <p:spPr>
            <a:xfrm flipV="1">
              <a:off x="7931335" y="5103227"/>
              <a:ext cx="33839" cy="389314"/>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36" name="直接连接符 235">
              <a:extLst>
                <a:ext uri="{FF2B5EF4-FFF2-40B4-BE49-F238E27FC236}">
                  <a16:creationId xmlns:a16="http://schemas.microsoft.com/office/drawing/2014/main" id="{9C4F129D-D079-4856-A415-5F2027F18950}"/>
                </a:ext>
              </a:extLst>
            </p:cNvPr>
            <p:cNvCxnSpPr>
              <a:cxnSpLocks/>
              <a:stCxn id="246" idx="5"/>
              <a:endCxn id="247" idx="0"/>
            </p:cNvCxnSpPr>
            <p:nvPr/>
          </p:nvCxnSpPr>
          <p:spPr>
            <a:xfrm>
              <a:off x="7952738" y="5544217"/>
              <a:ext cx="151182" cy="118879"/>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sp>
          <p:nvSpPr>
            <p:cNvPr id="237" name="椭圆 236">
              <a:extLst>
                <a:ext uri="{FF2B5EF4-FFF2-40B4-BE49-F238E27FC236}">
                  <a16:creationId xmlns:a16="http://schemas.microsoft.com/office/drawing/2014/main" id="{9C487ADE-A1C5-423C-8CE6-27133D7770BD}"/>
                </a:ext>
              </a:extLst>
            </p:cNvPr>
            <p:cNvSpPr/>
            <p:nvPr/>
          </p:nvSpPr>
          <p:spPr>
            <a:xfrm>
              <a:off x="7729266" y="4124630"/>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椭圆 237">
              <a:extLst>
                <a:ext uri="{FF2B5EF4-FFF2-40B4-BE49-F238E27FC236}">
                  <a16:creationId xmlns:a16="http://schemas.microsoft.com/office/drawing/2014/main" id="{2784F1A7-2023-4AD9-8B98-C9FABEAC0B84}"/>
                </a:ext>
              </a:extLst>
            </p:cNvPr>
            <p:cNvSpPr/>
            <p:nvPr/>
          </p:nvSpPr>
          <p:spPr>
            <a:xfrm>
              <a:off x="7657756" y="4528473"/>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椭圆 238">
              <a:extLst>
                <a:ext uri="{FF2B5EF4-FFF2-40B4-BE49-F238E27FC236}">
                  <a16:creationId xmlns:a16="http://schemas.microsoft.com/office/drawing/2014/main" id="{2D219486-0380-4415-91F6-5A6079FCB926}"/>
                </a:ext>
              </a:extLst>
            </p:cNvPr>
            <p:cNvSpPr/>
            <p:nvPr/>
          </p:nvSpPr>
          <p:spPr>
            <a:xfrm>
              <a:off x="7773342" y="5015823"/>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椭圆 239">
              <a:extLst>
                <a:ext uri="{FF2B5EF4-FFF2-40B4-BE49-F238E27FC236}">
                  <a16:creationId xmlns:a16="http://schemas.microsoft.com/office/drawing/2014/main" id="{BFE466B2-56D2-4630-8DF7-A6ACE5A9B140}"/>
                </a:ext>
              </a:extLst>
            </p:cNvPr>
            <p:cNvSpPr/>
            <p:nvPr/>
          </p:nvSpPr>
          <p:spPr>
            <a:xfrm>
              <a:off x="7758568" y="5427635"/>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椭圆 240">
              <a:extLst>
                <a:ext uri="{FF2B5EF4-FFF2-40B4-BE49-F238E27FC236}">
                  <a16:creationId xmlns:a16="http://schemas.microsoft.com/office/drawing/2014/main" id="{FB0B789A-F6CD-45D1-BF4D-5802FA6CFCF2}"/>
                </a:ext>
              </a:extLst>
            </p:cNvPr>
            <p:cNvSpPr/>
            <p:nvPr/>
          </p:nvSpPr>
          <p:spPr>
            <a:xfrm>
              <a:off x="7886796" y="4017879"/>
              <a:ext cx="60543" cy="6054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椭圆 241">
              <a:extLst>
                <a:ext uri="{FF2B5EF4-FFF2-40B4-BE49-F238E27FC236}">
                  <a16:creationId xmlns:a16="http://schemas.microsoft.com/office/drawing/2014/main" id="{5D27E4BD-2662-4416-8327-7B74A0B3A3DC}"/>
                </a:ext>
              </a:extLst>
            </p:cNvPr>
            <p:cNvSpPr/>
            <p:nvPr/>
          </p:nvSpPr>
          <p:spPr>
            <a:xfrm>
              <a:off x="7565392" y="5637702"/>
              <a:ext cx="60543" cy="60543"/>
            </a:xfrm>
            <a:prstGeom prst="ellipse">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椭圆 242">
              <a:extLst>
                <a:ext uri="{FF2B5EF4-FFF2-40B4-BE49-F238E27FC236}">
                  <a16:creationId xmlns:a16="http://schemas.microsoft.com/office/drawing/2014/main" id="{3F34A9EE-2682-41C6-BD38-CA5171A22C5E}"/>
                </a:ext>
              </a:extLst>
            </p:cNvPr>
            <p:cNvSpPr/>
            <p:nvPr/>
          </p:nvSpPr>
          <p:spPr>
            <a:xfrm>
              <a:off x="8064782" y="4130239"/>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椭圆 243">
              <a:extLst>
                <a:ext uri="{FF2B5EF4-FFF2-40B4-BE49-F238E27FC236}">
                  <a16:creationId xmlns:a16="http://schemas.microsoft.com/office/drawing/2014/main" id="{0E1CC5CD-52E1-4792-956C-F3368C6A8280}"/>
                </a:ext>
              </a:extLst>
            </p:cNvPr>
            <p:cNvSpPr/>
            <p:nvPr/>
          </p:nvSpPr>
          <p:spPr>
            <a:xfrm>
              <a:off x="8089443" y="4586109"/>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5" name="椭圆 244">
              <a:extLst>
                <a:ext uri="{FF2B5EF4-FFF2-40B4-BE49-F238E27FC236}">
                  <a16:creationId xmlns:a16="http://schemas.microsoft.com/office/drawing/2014/main" id="{47684335-DF07-4EF1-9D14-4C1CB46DD63D}"/>
                </a:ext>
              </a:extLst>
            </p:cNvPr>
            <p:cNvSpPr/>
            <p:nvPr/>
          </p:nvSpPr>
          <p:spPr>
            <a:xfrm>
              <a:off x="7934901" y="5042684"/>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椭圆 245">
              <a:extLst>
                <a:ext uri="{FF2B5EF4-FFF2-40B4-BE49-F238E27FC236}">
                  <a16:creationId xmlns:a16="http://schemas.microsoft.com/office/drawing/2014/main" id="{AB5F0E93-31CA-475A-B21C-1C2FD918A67F}"/>
                </a:ext>
              </a:extLst>
            </p:cNvPr>
            <p:cNvSpPr/>
            <p:nvPr/>
          </p:nvSpPr>
          <p:spPr>
            <a:xfrm>
              <a:off x="7901062" y="5492541"/>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7" name="椭圆 246">
              <a:extLst>
                <a:ext uri="{FF2B5EF4-FFF2-40B4-BE49-F238E27FC236}">
                  <a16:creationId xmlns:a16="http://schemas.microsoft.com/office/drawing/2014/main" id="{3622D782-E482-4B82-9639-2976D2490F7E}"/>
                </a:ext>
              </a:extLst>
            </p:cNvPr>
            <p:cNvSpPr/>
            <p:nvPr/>
          </p:nvSpPr>
          <p:spPr>
            <a:xfrm>
              <a:off x="8073648" y="5663096"/>
              <a:ext cx="60543" cy="60543"/>
            </a:xfrm>
            <a:prstGeom prst="ellipse">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8" name="椭圆 247">
              <a:extLst>
                <a:ext uri="{FF2B5EF4-FFF2-40B4-BE49-F238E27FC236}">
                  <a16:creationId xmlns:a16="http://schemas.microsoft.com/office/drawing/2014/main" id="{FEEE7F85-64B9-4E99-8F79-8E772FDB5161}"/>
                </a:ext>
              </a:extLst>
            </p:cNvPr>
            <p:cNvSpPr/>
            <p:nvPr/>
          </p:nvSpPr>
          <p:spPr>
            <a:xfrm>
              <a:off x="7620230" y="4079008"/>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椭圆 248">
              <a:extLst>
                <a:ext uri="{FF2B5EF4-FFF2-40B4-BE49-F238E27FC236}">
                  <a16:creationId xmlns:a16="http://schemas.microsoft.com/office/drawing/2014/main" id="{8FFCECEA-D7CE-438C-A59A-9A7B52C126E5}"/>
                </a:ext>
              </a:extLst>
            </p:cNvPr>
            <p:cNvSpPr/>
            <p:nvPr/>
          </p:nvSpPr>
          <p:spPr>
            <a:xfrm>
              <a:off x="7499850" y="4490644"/>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椭圆 249">
              <a:extLst>
                <a:ext uri="{FF2B5EF4-FFF2-40B4-BE49-F238E27FC236}">
                  <a16:creationId xmlns:a16="http://schemas.microsoft.com/office/drawing/2014/main" id="{17B30FA4-9FC4-4405-B9CA-1AECF1BEC9A6}"/>
                </a:ext>
              </a:extLst>
            </p:cNvPr>
            <p:cNvSpPr/>
            <p:nvPr/>
          </p:nvSpPr>
          <p:spPr>
            <a:xfrm>
              <a:off x="7615043" y="4983747"/>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1" name="椭圆 250">
              <a:extLst>
                <a:ext uri="{FF2B5EF4-FFF2-40B4-BE49-F238E27FC236}">
                  <a16:creationId xmlns:a16="http://schemas.microsoft.com/office/drawing/2014/main" id="{BFB12C89-C8E6-47D0-8E9F-438556B94FF7}"/>
                </a:ext>
              </a:extLst>
            </p:cNvPr>
            <p:cNvSpPr/>
            <p:nvPr/>
          </p:nvSpPr>
          <p:spPr>
            <a:xfrm>
              <a:off x="7562640" y="5389138"/>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椭圆 251">
              <a:extLst>
                <a:ext uri="{FF2B5EF4-FFF2-40B4-BE49-F238E27FC236}">
                  <a16:creationId xmlns:a16="http://schemas.microsoft.com/office/drawing/2014/main" id="{AC604875-6F29-4768-88B3-C9D21F4F24EC}"/>
                </a:ext>
              </a:extLst>
            </p:cNvPr>
            <p:cNvSpPr/>
            <p:nvPr/>
          </p:nvSpPr>
          <p:spPr>
            <a:xfrm>
              <a:off x="7287964" y="5580214"/>
              <a:ext cx="60543" cy="60543"/>
            </a:xfrm>
            <a:prstGeom prst="ellipse">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0" name="直接连接符 139">
              <a:extLst>
                <a:ext uri="{FF2B5EF4-FFF2-40B4-BE49-F238E27FC236}">
                  <a16:creationId xmlns:a16="http://schemas.microsoft.com/office/drawing/2014/main" id="{95528B94-A1CA-42B5-AE3A-96F2F7501B2E}"/>
                </a:ext>
              </a:extLst>
            </p:cNvPr>
            <p:cNvCxnSpPr>
              <a:cxnSpLocks/>
              <a:stCxn id="168" idx="6"/>
              <a:endCxn id="82" idx="2"/>
            </p:cNvCxnSpPr>
            <p:nvPr/>
          </p:nvCxnSpPr>
          <p:spPr>
            <a:xfrm>
              <a:off x="4264341" y="5363598"/>
              <a:ext cx="307496" cy="97434"/>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41" name="直接连接符 140">
              <a:extLst>
                <a:ext uri="{FF2B5EF4-FFF2-40B4-BE49-F238E27FC236}">
                  <a16:creationId xmlns:a16="http://schemas.microsoft.com/office/drawing/2014/main" id="{1975AB14-3CE0-4374-BC4B-8D8B5D8746B2}"/>
                </a:ext>
              </a:extLst>
            </p:cNvPr>
            <p:cNvCxnSpPr>
              <a:stCxn id="164" idx="5"/>
              <a:endCxn id="159" idx="2"/>
            </p:cNvCxnSpPr>
            <p:nvPr/>
          </p:nvCxnSpPr>
          <p:spPr>
            <a:xfrm flipV="1">
              <a:off x="4795083" y="4069326"/>
              <a:ext cx="148630" cy="35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42" name="直接连接符 141">
              <a:extLst>
                <a:ext uri="{FF2B5EF4-FFF2-40B4-BE49-F238E27FC236}">
                  <a16:creationId xmlns:a16="http://schemas.microsoft.com/office/drawing/2014/main" id="{6D2CCA96-FE31-48B3-8561-A88B951C772A}"/>
                </a:ext>
              </a:extLst>
            </p:cNvPr>
            <p:cNvCxnSpPr>
              <a:cxnSpLocks/>
              <a:stCxn id="165" idx="6"/>
              <a:endCxn id="159" idx="2"/>
            </p:cNvCxnSpPr>
            <p:nvPr/>
          </p:nvCxnSpPr>
          <p:spPr>
            <a:xfrm flipV="1">
              <a:off x="4622477" y="4069326"/>
              <a:ext cx="321236" cy="263031"/>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43" name="直接连接符 142">
              <a:extLst>
                <a:ext uri="{FF2B5EF4-FFF2-40B4-BE49-F238E27FC236}">
                  <a16:creationId xmlns:a16="http://schemas.microsoft.com/office/drawing/2014/main" id="{CB89E301-7B69-4A8B-B74E-DBAF0A833D50}"/>
                </a:ext>
              </a:extLst>
            </p:cNvPr>
            <p:cNvCxnSpPr>
              <a:cxnSpLocks/>
              <a:stCxn id="165" idx="5"/>
              <a:endCxn id="160" idx="2"/>
            </p:cNvCxnSpPr>
            <p:nvPr/>
          </p:nvCxnSpPr>
          <p:spPr>
            <a:xfrm>
              <a:off x="4613611" y="4353762"/>
              <a:ext cx="157389" cy="23255"/>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44" name="直接连接符 143">
              <a:extLst>
                <a:ext uri="{FF2B5EF4-FFF2-40B4-BE49-F238E27FC236}">
                  <a16:creationId xmlns:a16="http://schemas.microsoft.com/office/drawing/2014/main" id="{C631D850-046E-4368-8A60-6362634E4E29}"/>
                </a:ext>
              </a:extLst>
            </p:cNvPr>
            <p:cNvCxnSpPr>
              <a:cxnSpLocks/>
              <a:stCxn id="166" idx="5"/>
              <a:endCxn id="161" idx="2"/>
            </p:cNvCxnSpPr>
            <p:nvPr/>
          </p:nvCxnSpPr>
          <p:spPr>
            <a:xfrm>
              <a:off x="4489539" y="4786959"/>
              <a:ext cx="196084" cy="17109"/>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45" name="直接连接符 144">
              <a:extLst>
                <a:ext uri="{FF2B5EF4-FFF2-40B4-BE49-F238E27FC236}">
                  <a16:creationId xmlns:a16="http://schemas.microsoft.com/office/drawing/2014/main" id="{7436AB92-9137-4FCF-AF0A-631DB84B85AC}"/>
                </a:ext>
              </a:extLst>
            </p:cNvPr>
            <p:cNvCxnSpPr>
              <a:cxnSpLocks/>
              <a:stCxn id="166" idx="6"/>
              <a:endCxn id="160" idx="3"/>
            </p:cNvCxnSpPr>
            <p:nvPr/>
          </p:nvCxnSpPr>
          <p:spPr>
            <a:xfrm flipV="1">
              <a:off x="4498405" y="4398422"/>
              <a:ext cx="281461" cy="367132"/>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CB2E339F-26A5-4A71-8EC1-3B27F1BB03A6}"/>
                </a:ext>
              </a:extLst>
            </p:cNvPr>
            <p:cNvCxnSpPr>
              <a:cxnSpLocks/>
              <a:stCxn id="167" idx="6"/>
              <a:endCxn id="161" idx="3"/>
            </p:cNvCxnSpPr>
            <p:nvPr/>
          </p:nvCxnSpPr>
          <p:spPr>
            <a:xfrm flipV="1">
              <a:off x="4442559" y="4825473"/>
              <a:ext cx="251930" cy="31234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47" name="直接连接符 146">
              <a:extLst>
                <a:ext uri="{FF2B5EF4-FFF2-40B4-BE49-F238E27FC236}">
                  <a16:creationId xmlns:a16="http://schemas.microsoft.com/office/drawing/2014/main" id="{AEAAB164-33FE-4AB3-9770-E078132E87D3}"/>
                </a:ext>
              </a:extLst>
            </p:cNvPr>
            <p:cNvCxnSpPr>
              <a:cxnSpLocks/>
              <a:stCxn id="167" idx="5"/>
              <a:endCxn id="162" idx="2"/>
            </p:cNvCxnSpPr>
            <p:nvPr/>
          </p:nvCxnSpPr>
          <p:spPr>
            <a:xfrm>
              <a:off x="4433693" y="5159218"/>
              <a:ext cx="208727" cy="3547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48" name="直接连接符 147">
              <a:extLst>
                <a:ext uri="{FF2B5EF4-FFF2-40B4-BE49-F238E27FC236}">
                  <a16:creationId xmlns:a16="http://schemas.microsoft.com/office/drawing/2014/main" id="{922B1AE5-ED72-4271-97B1-13C53840F175}"/>
                </a:ext>
              </a:extLst>
            </p:cNvPr>
            <p:cNvCxnSpPr>
              <a:cxnSpLocks/>
              <a:stCxn id="168" idx="6"/>
              <a:endCxn id="162" idx="3"/>
            </p:cNvCxnSpPr>
            <p:nvPr/>
          </p:nvCxnSpPr>
          <p:spPr>
            <a:xfrm flipV="1">
              <a:off x="4264341" y="5216097"/>
              <a:ext cx="386945" cy="147501"/>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49" name="直接连接符 148">
              <a:extLst>
                <a:ext uri="{FF2B5EF4-FFF2-40B4-BE49-F238E27FC236}">
                  <a16:creationId xmlns:a16="http://schemas.microsoft.com/office/drawing/2014/main" id="{5E76B938-C39C-46D4-B24F-12C794245821}"/>
                </a:ext>
              </a:extLst>
            </p:cNvPr>
            <p:cNvCxnSpPr>
              <a:cxnSpLocks/>
              <a:endCxn id="164" idx="6"/>
            </p:cNvCxnSpPr>
            <p:nvPr/>
          </p:nvCxnSpPr>
          <p:spPr>
            <a:xfrm flipH="1">
              <a:off x="4803949" y="3939799"/>
              <a:ext cx="311265" cy="108476"/>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50" name="直接连接符 149">
              <a:extLst>
                <a:ext uri="{FF2B5EF4-FFF2-40B4-BE49-F238E27FC236}">
                  <a16:creationId xmlns:a16="http://schemas.microsoft.com/office/drawing/2014/main" id="{A6C98568-26A5-4DDB-B46D-F74F9F35B7B6}"/>
                </a:ext>
              </a:extLst>
            </p:cNvPr>
            <p:cNvCxnSpPr>
              <a:cxnSpLocks/>
              <a:stCxn id="164" idx="3"/>
              <a:endCxn id="165" idx="7"/>
            </p:cNvCxnSpPr>
            <p:nvPr/>
          </p:nvCxnSpPr>
          <p:spPr>
            <a:xfrm flipH="1">
              <a:off x="4613611" y="4069680"/>
              <a:ext cx="138661" cy="241271"/>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51" name="直接连接符 150">
              <a:extLst>
                <a:ext uri="{FF2B5EF4-FFF2-40B4-BE49-F238E27FC236}">
                  <a16:creationId xmlns:a16="http://schemas.microsoft.com/office/drawing/2014/main" id="{61DAB200-A223-484B-A555-C278124E8C43}"/>
                </a:ext>
              </a:extLst>
            </p:cNvPr>
            <p:cNvCxnSpPr>
              <a:cxnSpLocks/>
              <a:stCxn id="165" idx="3"/>
              <a:endCxn id="166" idx="7"/>
            </p:cNvCxnSpPr>
            <p:nvPr/>
          </p:nvCxnSpPr>
          <p:spPr>
            <a:xfrm flipH="1">
              <a:off x="4489539" y="4353762"/>
              <a:ext cx="81261" cy="390386"/>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52" name="直接连接符 151">
              <a:extLst>
                <a:ext uri="{FF2B5EF4-FFF2-40B4-BE49-F238E27FC236}">
                  <a16:creationId xmlns:a16="http://schemas.microsoft.com/office/drawing/2014/main" id="{31186F02-D428-46F0-84D8-63B37445A066}"/>
                </a:ext>
              </a:extLst>
            </p:cNvPr>
            <p:cNvCxnSpPr>
              <a:cxnSpLocks/>
              <a:stCxn id="167" idx="0"/>
              <a:endCxn id="166" idx="4"/>
            </p:cNvCxnSpPr>
            <p:nvPr/>
          </p:nvCxnSpPr>
          <p:spPr>
            <a:xfrm flipV="1">
              <a:off x="4412288" y="4795825"/>
              <a:ext cx="55846" cy="311716"/>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53" name="直接连接符 152">
              <a:extLst>
                <a:ext uri="{FF2B5EF4-FFF2-40B4-BE49-F238E27FC236}">
                  <a16:creationId xmlns:a16="http://schemas.microsoft.com/office/drawing/2014/main" id="{C786B562-C275-4A32-8E7A-A06E01BE002E}"/>
                </a:ext>
              </a:extLst>
            </p:cNvPr>
            <p:cNvCxnSpPr>
              <a:cxnSpLocks/>
              <a:stCxn id="168" idx="7"/>
              <a:endCxn id="167" idx="3"/>
            </p:cNvCxnSpPr>
            <p:nvPr/>
          </p:nvCxnSpPr>
          <p:spPr>
            <a:xfrm flipV="1">
              <a:off x="4255475" y="5159218"/>
              <a:ext cx="135407" cy="182974"/>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54" name="直接连接符 153">
              <a:extLst>
                <a:ext uri="{FF2B5EF4-FFF2-40B4-BE49-F238E27FC236}">
                  <a16:creationId xmlns:a16="http://schemas.microsoft.com/office/drawing/2014/main" id="{5031A976-50B4-449F-8910-CA799158210F}"/>
                </a:ext>
              </a:extLst>
            </p:cNvPr>
            <p:cNvCxnSpPr>
              <a:cxnSpLocks/>
              <a:stCxn id="206" idx="3"/>
              <a:endCxn id="159" idx="7"/>
            </p:cNvCxnSpPr>
            <p:nvPr/>
          </p:nvCxnSpPr>
          <p:spPr>
            <a:xfrm flipH="1">
              <a:off x="4995390" y="3969719"/>
              <a:ext cx="106725" cy="78201"/>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55" name="直接连接符 154">
              <a:extLst>
                <a:ext uri="{FF2B5EF4-FFF2-40B4-BE49-F238E27FC236}">
                  <a16:creationId xmlns:a16="http://schemas.microsoft.com/office/drawing/2014/main" id="{B5C30027-9098-4FAD-BC7A-BE8339DF0D70}"/>
                </a:ext>
              </a:extLst>
            </p:cNvPr>
            <p:cNvCxnSpPr>
              <a:cxnSpLocks/>
              <a:stCxn id="159" idx="3"/>
              <a:endCxn id="160" idx="0"/>
            </p:cNvCxnSpPr>
            <p:nvPr/>
          </p:nvCxnSpPr>
          <p:spPr>
            <a:xfrm flipH="1">
              <a:off x="4801272" y="4090731"/>
              <a:ext cx="151307" cy="256014"/>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56" name="直接连接符 155">
              <a:extLst>
                <a:ext uri="{FF2B5EF4-FFF2-40B4-BE49-F238E27FC236}">
                  <a16:creationId xmlns:a16="http://schemas.microsoft.com/office/drawing/2014/main" id="{1AE5E143-56A6-4712-995F-CA511AF45453}"/>
                </a:ext>
              </a:extLst>
            </p:cNvPr>
            <p:cNvCxnSpPr>
              <a:cxnSpLocks/>
              <a:stCxn id="160" idx="3"/>
              <a:endCxn id="161" idx="0"/>
            </p:cNvCxnSpPr>
            <p:nvPr/>
          </p:nvCxnSpPr>
          <p:spPr>
            <a:xfrm flipH="1">
              <a:off x="4715895" y="4398422"/>
              <a:ext cx="63970" cy="375374"/>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57" name="直接连接符 156">
              <a:extLst>
                <a:ext uri="{FF2B5EF4-FFF2-40B4-BE49-F238E27FC236}">
                  <a16:creationId xmlns:a16="http://schemas.microsoft.com/office/drawing/2014/main" id="{19CF34C3-042B-48FD-B5C4-D9F00527920E}"/>
                </a:ext>
              </a:extLst>
            </p:cNvPr>
            <p:cNvCxnSpPr>
              <a:cxnSpLocks/>
              <a:stCxn id="161" idx="4"/>
              <a:endCxn id="162" idx="0"/>
            </p:cNvCxnSpPr>
            <p:nvPr/>
          </p:nvCxnSpPr>
          <p:spPr>
            <a:xfrm flipH="1">
              <a:off x="4672692" y="4834339"/>
              <a:ext cx="43203" cy="330081"/>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158" name="直接连接符 157">
              <a:extLst>
                <a:ext uri="{FF2B5EF4-FFF2-40B4-BE49-F238E27FC236}">
                  <a16:creationId xmlns:a16="http://schemas.microsoft.com/office/drawing/2014/main" id="{7882F650-FA1A-4493-95CC-2A74D7FF69CE}"/>
                </a:ext>
              </a:extLst>
            </p:cNvPr>
            <p:cNvCxnSpPr>
              <a:cxnSpLocks/>
              <a:stCxn id="162" idx="3"/>
              <a:endCxn id="82" idx="0"/>
            </p:cNvCxnSpPr>
            <p:nvPr/>
          </p:nvCxnSpPr>
          <p:spPr>
            <a:xfrm flipH="1">
              <a:off x="4602109" y="5216097"/>
              <a:ext cx="49177" cy="214663"/>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sp>
          <p:nvSpPr>
            <p:cNvPr id="164" name="椭圆 163">
              <a:extLst>
                <a:ext uri="{FF2B5EF4-FFF2-40B4-BE49-F238E27FC236}">
                  <a16:creationId xmlns:a16="http://schemas.microsoft.com/office/drawing/2014/main" id="{99DB0574-AEE8-488B-8BE9-B54D940757F9}"/>
                </a:ext>
              </a:extLst>
            </p:cNvPr>
            <p:cNvSpPr/>
            <p:nvPr/>
          </p:nvSpPr>
          <p:spPr>
            <a:xfrm>
              <a:off x="4743406" y="4018003"/>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a:extLst>
                <a:ext uri="{FF2B5EF4-FFF2-40B4-BE49-F238E27FC236}">
                  <a16:creationId xmlns:a16="http://schemas.microsoft.com/office/drawing/2014/main" id="{030B8191-E0C9-45DF-B2E8-8FD36812EC90}"/>
                </a:ext>
              </a:extLst>
            </p:cNvPr>
            <p:cNvSpPr/>
            <p:nvPr/>
          </p:nvSpPr>
          <p:spPr>
            <a:xfrm>
              <a:off x="4561934" y="4302085"/>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a:extLst>
                <a:ext uri="{FF2B5EF4-FFF2-40B4-BE49-F238E27FC236}">
                  <a16:creationId xmlns:a16="http://schemas.microsoft.com/office/drawing/2014/main" id="{36A06240-258A-41E7-AF5A-537423442995}"/>
                </a:ext>
              </a:extLst>
            </p:cNvPr>
            <p:cNvSpPr/>
            <p:nvPr/>
          </p:nvSpPr>
          <p:spPr>
            <a:xfrm>
              <a:off x="4437862" y="4735282"/>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椭圆 166">
              <a:extLst>
                <a:ext uri="{FF2B5EF4-FFF2-40B4-BE49-F238E27FC236}">
                  <a16:creationId xmlns:a16="http://schemas.microsoft.com/office/drawing/2014/main" id="{619091A6-CBC9-4F11-858A-D8EBE442A3C2}"/>
                </a:ext>
              </a:extLst>
            </p:cNvPr>
            <p:cNvSpPr/>
            <p:nvPr/>
          </p:nvSpPr>
          <p:spPr>
            <a:xfrm>
              <a:off x="4382016" y="5107541"/>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椭圆 167">
              <a:extLst>
                <a:ext uri="{FF2B5EF4-FFF2-40B4-BE49-F238E27FC236}">
                  <a16:creationId xmlns:a16="http://schemas.microsoft.com/office/drawing/2014/main" id="{E683F884-3791-4C41-A2BC-276E102622CB}"/>
                </a:ext>
              </a:extLst>
            </p:cNvPr>
            <p:cNvSpPr/>
            <p:nvPr/>
          </p:nvSpPr>
          <p:spPr>
            <a:xfrm>
              <a:off x="4203798" y="5333326"/>
              <a:ext cx="60543" cy="60543"/>
            </a:xfrm>
            <a:prstGeom prst="ellipse">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6" name="直接连接符 255">
              <a:extLst>
                <a:ext uri="{FF2B5EF4-FFF2-40B4-BE49-F238E27FC236}">
                  <a16:creationId xmlns:a16="http://schemas.microsoft.com/office/drawing/2014/main" id="{9F0AC761-13CF-46D7-A945-FDCAD54384FC}"/>
                </a:ext>
              </a:extLst>
            </p:cNvPr>
            <p:cNvCxnSpPr>
              <a:cxnSpLocks/>
              <a:stCxn id="78" idx="1"/>
              <a:endCxn id="206" idx="4"/>
            </p:cNvCxnSpPr>
            <p:nvPr/>
          </p:nvCxnSpPr>
          <p:spPr>
            <a:xfrm flipH="1" flipV="1">
              <a:off x="5123521" y="3978585"/>
              <a:ext cx="67587" cy="78895"/>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57" name="直接连接符 256">
              <a:extLst>
                <a:ext uri="{FF2B5EF4-FFF2-40B4-BE49-F238E27FC236}">
                  <a16:creationId xmlns:a16="http://schemas.microsoft.com/office/drawing/2014/main" id="{5347587C-A5BB-4C99-89A0-F3FAB0FC0916}"/>
                </a:ext>
              </a:extLst>
            </p:cNvPr>
            <p:cNvCxnSpPr>
              <a:cxnSpLocks/>
              <a:stCxn id="78" idx="2"/>
              <a:endCxn id="159" idx="6"/>
            </p:cNvCxnSpPr>
            <p:nvPr/>
          </p:nvCxnSpPr>
          <p:spPr>
            <a:xfrm flipH="1" flipV="1">
              <a:off x="5004256" y="4069326"/>
              <a:ext cx="177986" cy="956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58" name="直接连接符 257">
              <a:extLst>
                <a:ext uri="{FF2B5EF4-FFF2-40B4-BE49-F238E27FC236}">
                  <a16:creationId xmlns:a16="http://schemas.microsoft.com/office/drawing/2014/main" id="{D6C754C4-C9F8-471A-880F-3E78970311CF}"/>
                </a:ext>
              </a:extLst>
            </p:cNvPr>
            <p:cNvCxnSpPr>
              <a:cxnSpLocks/>
              <a:stCxn id="160" idx="7"/>
              <a:endCxn id="78" idx="3"/>
            </p:cNvCxnSpPr>
            <p:nvPr/>
          </p:nvCxnSpPr>
          <p:spPr>
            <a:xfrm flipV="1">
              <a:off x="4822677" y="4100291"/>
              <a:ext cx="368431" cy="25532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60" name="直接连接符 259">
              <a:extLst>
                <a:ext uri="{FF2B5EF4-FFF2-40B4-BE49-F238E27FC236}">
                  <a16:creationId xmlns:a16="http://schemas.microsoft.com/office/drawing/2014/main" id="{CA5352B7-264D-46A7-9F22-8C2C243D0C59}"/>
                </a:ext>
              </a:extLst>
            </p:cNvPr>
            <p:cNvCxnSpPr>
              <a:cxnSpLocks/>
              <a:stCxn id="160" idx="6"/>
              <a:endCxn id="79" idx="2"/>
            </p:cNvCxnSpPr>
            <p:nvPr/>
          </p:nvCxnSpPr>
          <p:spPr>
            <a:xfrm flipV="1">
              <a:off x="4831543" y="4365353"/>
              <a:ext cx="176686" cy="1166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63" name="直接连接符 262">
              <a:extLst>
                <a:ext uri="{FF2B5EF4-FFF2-40B4-BE49-F238E27FC236}">
                  <a16:creationId xmlns:a16="http://schemas.microsoft.com/office/drawing/2014/main" id="{2AB8290B-B9A3-4FFA-A38C-EAB3863A1926}"/>
                </a:ext>
              </a:extLst>
            </p:cNvPr>
            <p:cNvCxnSpPr>
              <a:cxnSpLocks/>
              <a:stCxn id="161" idx="7"/>
              <a:endCxn id="79" idx="3"/>
            </p:cNvCxnSpPr>
            <p:nvPr/>
          </p:nvCxnSpPr>
          <p:spPr>
            <a:xfrm flipV="1">
              <a:off x="4737300" y="4386758"/>
              <a:ext cx="279795" cy="39590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66" name="直接连接符 265">
              <a:extLst>
                <a:ext uri="{FF2B5EF4-FFF2-40B4-BE49-F238E27FC236}">
                  <a16:creationId xmlns:a16="http://schemas.microsoft.com/office/drawing/2014/main" id="{207825CC-BA80-45D9-B989-027A21D7E009}"/>
                </a:ext>
              </a:extLst>
            </p:cNvPr>
            <p:cNvCxnSpPr>
              <a:cxnSpLocks/>
              <a:stCxn id="161" idx="6"/>
              <a:endCxn id="80" idx="2"/>
            </p:cNvCxnSpPr>
            <p:nvPr/>
          </p:nvCxnSpPr>
          <p:spPr>
            <a:xfrm flipV="1">
              <a:off x="4746166" y="4792994"/>
              <a:ext cx="105989" cy="1107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70" name="直接连接符 269">
              <a:extLst>
                <a:ext uri="{FF2B5EF4-FFF2-40B4-BE49-F238E27FC236}">
                  <a16:creationId xmlns:a16="http://schemas.microsoft.com/office/drawing/2014/main" id="{8EDDC4B0-2B75-48A9-B4DF-54254EE2AAA1}"/>
                </a:ext>
              </a:extLst>
            </p:cNvPr>
            <p:cNvCxnSpPr>
              <a:cxnSpLocks/>
              <a:stCxn id="162" idx="7"/>
              <a:endCxn id="80" idx="3"/>
            </p:cNvCxnSpPr>
            <p:nvPr/>
          </p:nvCxnSpPr>
          <p:spPr>
            <a:xfrm flipV="1">
              <a:off x="4694097" y="4814399"/>
              <a:ext cx="166924" cy="358887"/>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43ED5ED7-98B9-4835-B489-A0EB75B6837C}"/>
                </a:ext>
              </a:extLst>
            </p:cNvPr>
            <p:cNvCxnSpPr>
              <a:cxnSpLocks/>
            </p:cNvCxnSpPr>
            <p:nvPr/>
          </p:nvCxnSpPr>
          <p:spPr>
            <a:xfrm>
              <a:off x="4438990" y="3932560"/>
              <a:ext cx="1373621" cy="43924"/>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4" name="直接连接符 273">
              <a:extLst>
                <a:ext uri="{FF2B5EF4-FFF2-40B4-BE49-F238E27FC236}">
                  <a16:creationId xmlns:a16="http://schemas.microsoft.com/office/drawing/2014/main" id="{195DA008-B655-4C11-8191-DCCA690824FE}"/>
                </a:ext>
              </a:extLst>
            </p:cNvPr>
            <p:cNvCxnSpPr>
              <a:cxnSpLocks/>
              <a:stCxn id="162" idx="5"/>
              <a:endCxn id="81" idx="2"/>
            </p:cNvCxnSpPr>
            <p:nvPr/>
          </p:nvCxnSpPr>
          <p:spPr>
            <a:xfrm>
              <a:off x="4694097" y="5216097"/>
              <a:ext cx="55079" cy="1851"/>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62" name="椭圆 61">
              <a:extLst>
                <a:ext uri="{FF2B5EF4-FFF2-40B4-BE49-F238E27FC236}">
                  <a16:creationId xmlns:a16="http://schemas.microsoft.com/office/drawing/2014/main" id="{F94611AD-8C08-4AEC-94EE-4232BFBB0253}"/>
                </a:ext>
              </a:extLst>
            </p:cNvPr>
            <p:cNvSpPr/>
            <p:nvPr/>
          </p:nvSpPr>
          <p:spPr>
            <a:xfrm>
              <a:off x="5554050" y="3940138"/>
              <a:ext cx="60543" cy="6054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82CB21A8-9D70-4E24-B08E-68F48B1C52E6}"/>
                </a:ext>
              </a:extLst>
            </p:cNvPr>
            <p:cNvSpPr/>
            <p:nvPr/>
          </p:nvSpPr>
          <p:spPr>
            <a:xfrm>
              <a:off x="5182242" y="4048614"/>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562E9C78-8B23-4994-A087-978FE03CED53}"/>
                </a:ext>
              </a:extLst>
            </p:cNvPr>
            <p:cNvSpPr/>
            <p:nvPr/>
          </p:nvSpPr>
          <p:spPr>
            <a:xfrm>
              <a:off x="5008229" y="4335081"/>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4FCA0B8F-209F-4BC8-ADE4-A805FB364F9C}"/>
                </a:ext>
              </a:extLst>
            </p:cNvPr>
            <p:cNvSpPr/>
            <p:nvPr/>
          </p:nvSpPr>
          <p:spPr>
            <a:xfrm>
              <a:off x="4852155" y="4762722"/>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5D02CFBA-6792-4ED3-9D68-7A9D4946A55B}"/>
                </a:ext>
              </a:extLst>
            </p:cNvPr>
            <p:cNvSpPr/>
            <p:nvPr/>
          </p:nvSpPr>
          <p:spPr>
            <a:xfrm>
              <a:off x="4749176" y="5187676"/>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椭圆 158">
              <a:extLst>
                <a:ext uri="{FF2B5EF4-FFF2-40B4-BE49-F238E27FC236}">
                  <a16:creationId xmlns:a16="http://schemas.microsoft.com/office/drawing/2014/main" id="{691AF8E0-7A0C-44C7-9504-1AC023B504FF}"/>
                </a:ext>
              </a:extLst>
            </p:cNvPr>
            <p:cNvSpPr/>
            <p:nvPr/>
          </p:nvSpPr>
          <p:spPr>
            <a:xfrm>
              <a:off x="4943713" y="4039054"/>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a:extLst>
                <a:ext uri="{FF2B5EF4-FFF2-40B4-BE49-F238E27FC236}">
                  <a16:creationId xmlns:a16="http://schemas.microsoft.com/office/drawing/2014/main" id="{09EF952D-9F16-4957-87ED-BB095E442D61}"/>
                </a:ext>
              </a:extLst>
            </p:cNvPr>
            <p:cNvSpPr/>
            <p:nvPr/>
          </p:nvSpPr>
          <p:spPr>
            <a:xfrm>
              <a:off x="4771000" y="4346745"/>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椭圆 160">
              <a:extLst>
                <a:ext uri="{FF2B5EF4-FFF2-40B4-BE49-F238E27FC236}">
                  <a16:creationId xmlns:a16="http://schemas.microsoft.com/office/drawing/2014/main" id="{814F7971-7545-4FC5-95ED-78C113702849}"/>
                </a:ext>
              </a:extLst>
            </p:cNvPr>
            <p:cNvSpPr/>
            <p:nvPr/>
          </p:nvSpPr>
          <p:spPr>
            <a:xfrm>
              <a:off x="4685623" y="4773796"/>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椭圆 161">
              <a:extLst>
                <a:ext uri="{FF2B5EF4-FFF2-40B4-BE49-F238E27FC236}">
                  <a16:creationId xmlns:a16="http://schemas.microsoft.com/office/drawing/2014/main" id="{7E6D68CA-7301-4187-BD30-63A6FE905C91}"/>
                </a:ext>
              </a:extLst>
            </p:cNvPr>
            <p:cNvSpPr/>
            <p:nvPr/>
          </p:nvSpPr>
          <p:spPr>
            <a:xfrm>
              <a:off x="4642420" y="5164420"/>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a:extLst>
                <a:ext uri="{FF2B5EF4-FFF2-40B4-BE49-F238E27FC236}">
                  <a16:creationId xmlns:a16="http://schemas.microsoft.com/office/drawing/2014/main" id="{86DFC03E-6BA0-487A-BDC1-1E771C6C7DB0}"/>
                </a:ext>
              </a:extLst>
            </p:cNvPr>
            <p:cNvSpPr/>
            <p:nvPr/>
          </p:nvSpPr>
          <p:spPr>
            <a:xfrm>
              <a:off x="5093249" y="3918042"/>
              <a:ext cx="60543" cy="6054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2516C184-91FF-4182-BFA0-EDFF8B60565D}"/>
                </a:ext>
              </a:extLst>
            </p:cNvPr>
            <p:cNvSpPr/>
            <p:nvPr/>
          </p:nvSpPr>
          <p:spPr>
            <a:xfrm>
              <a:off x="4571837" y="5430760"/>
              <a:ext cx="60543" cy="60543"/>
            </a:xfrm>
            <a:prstGeom prst="ellipse">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9" name="直接连接符 278">
              <a:extLst>
                <a:ext uri="{FF2B5EF4-FFF2-40B4-BE49-F238E27FC236}">
                  <a16:creationId xmlns:a16="http://schemas.microsoft.com/office/drawing/2014/main" id="{A21D9B06-D835-4FC9-A40C-6ABC91DEFDCA}"/>
                </a:ext>
              </a:extLst>
            </p:cNvPr>
            <p:cNvCxnSpPr>
              <a:cxnSpLocks/>
              <a:stCxn id="338" idx="6"/>
              <a:endCxn id="252" idx="2"/>
            </p:cNvCxnSpPr>
            <p:nvPr/>
          </p:nvCxnSpPr>
          <p:spPr>
            <a:xfrm>
              <a:off x="7001900" y="5505406"/>
              <a:ext cx="286064" cy="105080"/>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280" name="直接连接符 279">
              <a:extLst>
                <a:ext uri="{FF2B5EF4-FFF2-40B4-BE49-F238E27FC236}">
                  <a16:creationId xmlns:a16="http://schemas.microsoft.com/office/drawing/2014/main" id="{42E2654C-FBB0-4927-B04C-230259595E11}"/>
                </a:ext>
              </a:extLst>
            </p:cNvPr>
            <p:cNvCxnSpPr>
              <a:stCxn id="334" idx="5"/>
              <a:endCxn id="329" idx="2"/>
            </p:cNvCxnSpPr>
            <p:nvPr/>
          </p:nvCxnSpPr>
          <p:spPr>
            <a:xfrm>
              <a:off x="7182258" y="4079467"/>
              <a:ext cx="120373" cy="12901"/>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81" name="直接连接符 280">
              <a:extLst>
                <a:ext uri="{FF2B5EF4-FFF2-40B4-BE49-F238E27FC236}">
                  <a16:creationId xmlns:a16="http://schemas.microsoft.com/office/drawing/2014/main" id="{B8CAEF79-C1BF-4A98-B7EB-6A89A3555D0C}"/>
                </a:ext>
              </a:extLst>
            </p:cNvPr>
            <p:cNvCxnSpPr>
              <a:cxnSpLocks/>
              <a:stCxn id="335" idx="6"/>
              <a:endCxn id="329" idx="2"/>
            </p:cNvCxnSpPr>
            <p:nvPr/>
          </p:nvCxnSpPr>
          <p:spPr>
            <a:xfrm flipV="1">
              <a:off x="7068556" y="4092368"/>
              <a:ext cx="234075" cy="380077"/>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82" name="直接连接符 281">
              <a:extLst>
                <a:ext uri="{FF2B5EF4-FFF2-40B4-BE49-F238E27FC236}">
                  <a16:creationId xmlns:a16="http://schemas.microsoft.com/office/drawing/2014/main" id="{904573B5-944F-4F96-8CA9-B0FFC36A3D74}"/>
                </a:ext>
              </a:extLst>
            </p:cNvPr>
            <p:cNvCxnSpPr>
              <a:cxnSpLocks/>
              <a:stCxn id="335" idx="5"/>
              <a:endCxn id="330" idx="2"/>
            </p:cNvCxnSpPr>
            <p:nvPr/>
          </p:nvCxnSpPr>
          <p:spPr>
            <a:xfrm>
              <a:off x="7059690" y="4493850"/>
              <a:ext cx="198002" cy="19501"/>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83" name="直接连接符 282">
              <a:extLst>
                <a:ext uri="{FF2B5EF4-FFF2-40B4-BE49-F238E27FC236}">
                  <a16:creationId xmlns:a16="http://schemas.microsoft.com/office/drawing/2014/main" id="{F9F45885-D3B9-479D-9371-2B5DE0F75C56}"/>
                </a:ext>
              </a:extLst>
            </p:cNvPr>
            <p:cNvCxnSpPr>
              <a:cxnSpLocks/>
              <a:stCxn id="336" idx="5"/>
              <a:endCxn id="331" idx="2"/>
            </p:cNvCxnSpPr>
            <p:nvPr/>
          </p:nvCxnSpPr>
          <p:spPr>
            <a:xfrm>
              <a:off x="7236637" y="5019078"/>
              <a:ext cx="139532" cy="515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84" name="直接连接符 283">
              <a:extLst>
                <a:ext uri="{FF2B5EF4-FFF2-40B4-BE49-F238E27FC236}">
                  <a16:creationId xmlns:a16="http://schemas.microsoft.com/office/drawing/2014/main" id="{92AC8581-44DB-44FD-9D90-641D5532E656}"/>
                </a:ext>
              </a:extLst>
            </p:cNvPr>
            <p:cNvCxnSpPr>
              <a:cxnSpLocks/>
              <a:stCxn id="336" idx="6"/>
              <a:endCxn id="330" idx="3"/>
            </p:cNvCxnSpPr>
            <p:nvPr/>
          </p:nvCxnSpPr>
          <p:spPr>
            <a:xfrm flipV="1">
              <a:off x="7245503" y="4534756"/>
              <a:ext cx="21055" cy="462917"/>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85" name="直接连接符 284">
              <a:extLst>
                <a:ext uri="{FF2B5EF4-FFF2-40B4-BE49-F238E27FC236}">
                  <a16:creationId xmlns:a16="http://schemas.microsoft.com/office/drawing/2014/main" id="{426D970B-6AC9-4647-ADB0-07056DCA22B2}"/>
                </a:ext>
              </a:extLst>
            </p:cNvPr>
            <p:cNvCxnSpPr>
              <a:cxnSpLocks/>
              <a:stCxn id="337" idx="6"/>
              <a:endCxn id="331" idx="3"/>
            </p:cNvCxnSpPr>
            <p:nvPr/>
          </p:nvCxnSpPr>
          <p:spPr>
            <a:xfrm flipV="1">
              <a:off x="7230703" y="5045633"/>
              <a:ext cx="154332" cy="296123"/>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86" name="直接连接符 285">
              <a:extLst>
                <a:ext uri="{FF2B5EF4-FFF2-40B4-BE49-F238E27FC236}">
                  <a16:creationId xmlns:a16="http://schemas.microsoft.com/office/drawing/2014/main" id="{3EFE7F87-236D-4F60-88BD-A958A810F269}"/>
                </a:ext>
              </a:extLst>
            </p:cNvPr>
            <p:cNvCxnSpPr>
              <a:cxnSpLocks/>
              <a:stCxn id="337" idx="5"/>
              <a:endCxn id="332" idx="2"/>
            </p:cNvCxnSpPr>
            <p:nvPr/>
          </p:nvCxnSpPr>
          <p:spPr>
            <a:xfrm>
              <a:off x="7221837" y="5363161"/>
              <a:ext cx="140076" cy="20207"/>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287" name="直接连接符 286">
              <a:extLst>
                <a:ext uri="{FF2B5EF4-FFF2-40B4-BE49-F238E27FC236}">
                  <a16:creationId xmlns:a16="http://schemas.microsoft.com/office/drawing/2014/main" id="{D299047F-4CAF-4E8C-A521-0DD231321AA2}"/>
                </a:ext>
              </a:extLst>
            </p:cNvPr>
            <p:cNvCxnSpPr>
              <a:cxnSpLocks/>
              <a:stCxn id="338" idx="6"/>
              <a:endCxn id="332" idx="3"/>
            </p:cNvCxnSpPr>
            <p:nvPr/>
          </p:nvCxnSpPr>
          <p:spPr>
            <a:xfrm flipV="1">
              <a:off x="7001900" y="5404773"/>
              <a:ext cx="368879" cy="100633"/>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21" name="直接连接符 320">
              <a:extLst>
                <a:ext uri="{FF2B5EF4-FFF2-40B4-BE49-F238E27FC236}">
                  <a16:creationId xmlns:a16="http://schemas.microsoft.com/office/drawing/2014/main" id="{6A242900-0E84-458F-9B97-851B1D10D760}"/>
                </a:ext>
              </a:extLst>
            </p:cNvPr>
            <p:cNvCxnSpPr>
              <a:cxnSpLocks/>
              <a:stCxn id="334" idx="3"/>
              <a:endCxn id="335" idx="0"/>
            </p:cNvCxnSpPr>
            <p:nvPr/>
          </p:nvCxnSpPr>
          <p:spPr>
            <a:xfrm flipH="1">
              <a:off x="7038285" y="4079467"/>
              <a:ext cx="101162" cy="362706"/>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322" name="直接连接符 321">
              <a:extLst>
                <a:ext uri="{FF2B5EF4-FFF2-40B4-BE49-F238E27FC236}">
                  <a16:creationId xmlns:a16="http://schemas.microsoft.com/office/drawing/2014/main" id="{7C63BAA1-0B01-4E13-88E2-CE0ABC3AACB2}"/>
                </a:ext>
              </a:extLst>
            </p:cNvPr>
            <p:cNvCxnSpPr>
              <a:cxnSpLocks/>
              <a:stCxn id="335" idx="4"/>
              <a:endCxn id="336" idx="7"/>
            </p:cNvCxnSpPr>
            <p:nvPr/>
          </p:nvCxnSpPr>
          <p:spPr>
            <a:xfrm>
              <a:off x="7038285" y="4502716"/>
              <a:ext cx="198352" cy="473551"/>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323" name="直接连接符 322">
              <a:extLst>
                <a:ext uri="{FF2B5EF4-FFF2-40B4-BE49-F238E27FC236}">
                  <a16:creationId xmlns:a16="http://schemas.microsoft.com/office/drawing/2014/main" id="{9CF405AA-AEF0-4247-8317-FC4D63720C6C}"/>
                </a:ext>
              </a:extLst>
            </p:cNvPr>
            <p:cNvCxnSpPr>
              <a:cxnSpLocks/>
              <a:stCxn id="337" idx="0"/>
              <a:endCxn id="336" idx="4"/>
            </p:cNvCxnSpPr>
            <p:nvPr/>
          </p:nvCxnSpPr>
          <p:spPr>
            <a:xfrm flipV="1">
              <a:off x="7200432" y="5027944"/>
              <a:ext cx="14800" cy="283540"/>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324" name="直接连接符 323">
              <a:extLst>
                <a:ext uri="{FF2B5EF4-FFF2-40B4-BE49-F238E27FC236}">
                  <a16:creationId xmlns:a16="http://schemas.microsoft.com/office/drawing/2014/main" id="{78AB7D8A-F715-4C34-8589-9AD4D00F9449}"/>
                </a:ext>
              </a:extLst>
            </p:cNvPr>
            <p:cNvCxnSpPr>
              <a:cxnSpLocks/>
              <a:stCxn id="338" idx="7"/>
              <a:endCxn id="337" idx="3"/>
            </p:cNvCxnSpPr>
            <p:nvPr/>
          </p:nvCxnSpPr>
          <p:spPr>
            <a:xfrm flipV="1">
              <a:off x="6993034" y="5363161"/>
              <a:ext cx="185992" cy="120839"/>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325" name="直接连接符 324">
              <a:extLst>
                <a:ext uri="{FF2B5EF4-FFF2-40B4-BE49-F238E27FC236}">
                  <a16:creationId xmlns:a16="http://schemas.microsoft.com/office/drawing/2014/main" id="{BBEFEFAA-9179-49FF-A0B8-BA6E003B3EB0}"/>
                </a:ext>
              </a:extLst>
            </p:cNvPr>
            <p:cNvCxnSpPr>
              <a:cxnSpLocks/>
              <a:stCxn id="329" idx="3"/>
              <a:endCxn id="330" idx="0"/>
            </p:cNvCxnSpPr>
            <p:nvPr/>
          </p:nvCxnSpPr>
          <p:spPr>
            <a:xfrm flipH="1">
              <a:off x="7287964" y="4113773"/>
              <a:ext cx="23533" cy="369306"/>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326" name="直接连接符 325">
              <a:extLst>
                <a:ext uri="{FF2B5EF4-FFF2-40B4-BE49-F238E27FC236}">
                  <a16:creationId xmlns:a16="http://schemas.microsoft.com/office/drawing/2014/main" id="{B21DDEB0-9370-4FF0-B812-DD891811EB41}"/>
                </a:ext>
              </a:extLst>
            </p:cNvPr>
            <p:cNvCxnSpPr>
              <a:cxnSpLocks/>
              <a:stCxn id="330" idx="4"/>
              <a:endCxn id="331" idx="0"/>
            </p:cNvCxnSpPr>
            <p:nvPr/>
          </p:nvCxnSpPr>
          <p:spPr>
            <a:xfrm>
              <a:off x="7287964" y="4543622"/>
              <a:ext cx="118477" cy="450334"/>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327" name="直接连接符 326">
              <a:extLst>
                <a:ext uri="{FF2B5EF4-FFF2-40B4-BE49-F238E27FC236}">
                  <a16:creationId xmlns:a16="http://schemas.microsoft.com/office/drawing/2014/main" id="{4DBA273F-AB6F-43C6-8672-3EE0E5B69C75}"/>
                </a:ext>
              </a:extLst>
            </p:cNvPr>
            <p:cNvCxnSpPr>
              <a:cxnSpLocks/>
              <a:stCxn id="331" idx="4"/>
              <a:endCxn id="332" idx="0"/>
            </p:cNvCxnSpPr>
            <p:nvPr/>
          </p:nvCxnSpPr>
          <p:spPr>
            <a:xfrm flipH="1">
              <a:off x="7392185" y="5054499"/>
              <a:ext cx="14256" cy="298597"/>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cxnSp>
          <p:nvCxnSpPr>
            <p:cNvPr id="328" name="直接连接符 327">
              <a:extLst>
                <a:ext uri="{FF2B5EF4-FFF2-40B4-BE49-F238E27FC236}">
                  <a16:creationId xmlns:a16="http://schemas.microsoft.com/office/drawing/2014/main" id="{992C2336-A71E-437A-BFEA-48B0F1C0FD4F}"/>
                </a:ext>
              </a:extLst>
            </p:cNvPr>
            <p:cNvCxnSpPr>
              <a:cxnSpLocks/>
              <a:stCxn id="332" idx="4"/>
              <a:endCxn id="252" idx="0"/>
            </p:cNvCxnSpPr>
            <p:nvPr/>
          </p:nvCxnSpPr>
          <p:spPr>
            <a:xfrm flipH="1">
              <a:off x="7318236" y="5413639"/>
              <a:ext cx="73949" cy="166575"/>
            </a:xfrm>
            <a:prstGeom prst="line">
              <a:avLst/>
            </a:prstGeom>
            <a:ln>
              <a:solidFill>
                <a:srgbClr val="C0D8ED"/>
              </a:solidFill>
            </a:ln>
          </p:spPr>
          <p:style>
            <a:lnRef idx="1">
              <a:schemeClr val="accent1"/>
            </a:lnRef>
            <a:fillRef idx="0">
              <a:schemeClr val="accent1"/>
            </a:fillRef>
            <a:effectRef idx="0">
              <a:schemeClr val="accent1"/>
            </a:effectRef>
            <a:fontRef idx="minor">
              <a:schemeClr val="tx1"/>
            </a:fontRef>
          </p:style>
        </p:cxnSp>
        <p:sp>
          <p:nvSpPr>
            <p:cNvPr id="329" name="椭圆 328">
              <a:extLst>
                <a:ext uri="{FF2B5EF4-FFF2-40B4-BE49-F238E27FC236}">
                  <a16:creationId xmlns:a16="http://schemas.microsoft.com/office/drawing/2014/main" id="{965C40C8-6562-4EF3-AB11-5959C47E6B51}"/>
                </a:ext>
              </a:extLst>
            </p:cNvPr>
            <p:cNvSpPr/>
            <p:nvPr/>
          </p:nvSpPr>
          <p:spPr>
            <a:xfrm>
              <a:off x="7302631" y="4062096"/>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0" name="椭圆 329">
              <a:extLst>
                <a:ext uri="{FF2B5EF4-FFF2-40B4-BE49-F238E27FC236}">
                  <a16:creationId xmlns:a16="http://schemas.microsoft.com/office/drawing/2014/main" id="{44DFC8F7-0BA4-46A9-AB6D-B77BA10B5146}"/>
                </a:ext>
              </a:extLst>
            </p:cNvPr>
            <p:cNvSpPr/>
            <p:nvPr/>
          </p:nvSpPr>
          <p:spPr>
            <a:xfrm>
              <a:off x="7257692" y="4483079"/>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1" name="椭圆 330">
              <a:extLst>
                <a:ext uri="{FF2B5EF4-FFF2-40B4-BE49-F238E27FC236}">
                  <a16:creationId xmlns:a16="http://schemas.microsoft.com/office/drawing/2014/main" id="{B97FCC6B-5C20-418E-B306-810BBBA06F89}"/>
                </a:ext>
              </a:extLst>
            </p:cNvPr>
            <p:cNvSpPr/>
            <p:nvPr/>
          </p:nvSpPr>
          <p:spPr>
            <a:xfrm>
              <a:off x="7376169" y="4993956"/>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2" name="椭圆 331">
              <a:extLst>
                <a:ext uri="{FF2B5EF4-FFF2-40B4-BE49-F238E27FC236}">
                  <a16:creationId xmlns:a16="http://schemas.microsoft.com/office/drawing/2014/main" id="{E2CAE508-EBDC-46E8-99E1-36CC1ACD3020}"/>
                </a:ext>
              </a:extLst>
            </p:cNvPr>
            <p:cNvSpPr/>
            <p:nvPr/>
          </p:nvSpPr>
          <p:spPr>
            <a:xfrm>
              <a:off x="7361913" y="5353096"/>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4" name="椭圆 333">
              <a:extLst>
                <a:ext uri="{FF2B5EF4-FFF2-40B4-BE49-F238E27FC236}">
                  <a16:creationId xmlns:a16="http://schemas.microsoft.com/office/drawing/2014/main" id="{C0AEBD28-B3DB-456E-9765-6743BEA8C5A0}"/>
                </a:ext>
              </a:extLst>
            </p:cNvPr>
            <p:cNvSpPr/>
            <p:nvPr/>
          </p:nvSpPr>
          <p:spPr>
            <a:xfrm>
              <a:off x="7130581" y="4027790"/>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5" name="椭圆 334">
              <a:extLst>
                <a:ext uri="{FF2B5EF4-FFF2-40B4-BE49-F238E27FC236}">
                  <a16:creationId xmlns:a16="http://schemas.microsoft.com/office/drawing/2014/main" id="{3A67918D-3E75-4F0B-85F4-8C276C557D74}"/>
                </a:ext>
              </a:extLst>
            </p:cNvPr>
            <p:cNvSpPr/>
            <p:nvPr/>
          </p:nvSpPr>
          <p:spPr>
            <a:xfrm>
              <a:off x="7008013" y="4442173"/>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6" name="椭圆 335">
              <a:extLst>
                <a:ext uri="{FF2B5EF4-FFF2-40B4-BE49-F238E27FC236}">
                  <a16:creationId xmlns:a16="http://schemas.microsoft.com/office/drawing/2014/main" id="{B6B64AAF-3612-4D84-A236-39B920DEA46D}"/>
                </a:ext>
              </a:extLst>
            </p:cNvPr>
            <p:cNvSpPr/>
            <p:nvPr/>
          </p:nvSpPr>
          <p:spPr>
            <a:xfrm>
              <a:off x="7184960" y="4967401"/>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7" name="椭圆 336">
              <a:extLst>
                <a:ext uri="{FF2B5EF4-FFF2-40B4-BE49-F238E27FC236}">
                  <a16:creationId xmlns:a16="http://schemas.microsoft.com/office/drawing/2014/main" id="{57053252-A3DF-418F-B201-0E786A424BDE}"/>
                </a:ext>
              </a:extLst>
            </p:cNvPr>
            <p:cNvSpPr/>
            <p:nvPr/>
          </p:nvSpPr>
          <p:spPr>
            <a:xfrm>
              <a:off x="7170160" y="5311484"/>
              <a:ext cx="60543" cy="60543"/>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8" name="椭圆 337">
              <a:extLst>
                <a:ext uri="{FF2B5EF4-FFF2-40B4-BE49-F238E27FC236}">
                  <a16:creationId xmlns:a16="http://schemas.microsoft.com/office/drawing/2014/main" id="{476EF55D-D0E3-40A1-873A-5F46C2579BEC}"/>
                </a:ext>
              </a:extLst>
            </p:cNvPr>
            <p:cNvSpPr/>
            <p:nvPr/>
          </p:nvSpPr>
          <p:spPr>
            <a:xfrm>
              <a:off x="6941357" y="5475134"/>
              <a:ext cx="60543" cy="60543"/>
            </a:xfrm>
            <a:prstGeom prst="ellipse">
              <a:avLst/>
            </a:prstGeom>
            <a:solidFill>
              <a:srgbClr val="4472C4"/>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1" name="椭圆 340">
              <a:extLst>
                <a:ext uri="{FF2B5EF4-FFF2-40B4-BE49-F238E27FC236}">
                  <a16:creationId xmlns:a16="http://schemas.microsoft.com/office/drawing/2014/main" id="{11CA3092-4845-4257-949C-AAA187E96F89}"/>
                </a:ext>
              </a:extLst>
            </p:cNvPr>
            <p:cNvSpPr/>
            <p:nvPr/>
          </p:nvSpPr>
          <p:spPr>
            <a:xfrm>
              <a:off x="7369737" y="3980600"/>
              <a:ext cx="60543" cy="60543"/>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2" name="直接连接符 341">
              <a:extLst>
                <a:ext uri="{FF2B5EF4-FFF2-40B4-BE49-F238E27FC236}">
                  <a16:creationId xmlns:a16="http://schemas.microsoft.com/office/drawing/2014/main" id="{88561480-15E7-4FBC-88E9-628FFDC0C5A8}"/>
                </a:ext>
              </a:extLst>
            </p:cNvPr>
            <p:cNvCxnSpPr>
              <a:cxnSpLocks/>
              <a:stCxn id="329" idx="6"/>
              <a:endCxn id="248" idx="3"/>
            </p:cNvCxnSpPr>
            <p:nvPr/>
          </p:nvCxnSpPr>
          <p:spPr>
            <a:xfrm>
              <a:off x="7363174" y="4092368"/>
              <a:ext cx="265922" cy="38317"/>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45" name="直接连接符 344">
              <a:extLst>
                <a:ext uri="{FF2B5EF4-FFF2-40B4-BE49-F238E27FC236}">
                  <a16:creationId xmlns:a16="http://schemas.microsoft.com/office/drawing/2014/main" id="{1E7C143B-607E-439E-A341-6EDA7B5CD4B8}"/>
                </a:ext>
              </a:extLst>
            </p:cNvPr>
            <p:cNvCxnSpPr>
              <a:cxnSpLocks/>
              <a:stCxn id="329" idx="7"/>
              <a:endCxn id="241" idx="2"/>
            </p:cNvCxnSpPr>
            <p:nvPr/>
          </p:nvCxnSpPr>
          <p:spPr>
            <a:xfrm flipV="1">
              <a:off x="7354308" y="4048151"/>
              <a:ext cx="532488" cy="22811"/>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48" name="直接连接符 347">
              <a:extLst>
                <a:ext uri="{FF2B5EF4-FFF2-40B4-BE49-F238E27FC236}">
                  <a16:creationId xmlns:a16="http://schemas.microsoft.com/office/drawing/2014/main" id="{CCB5045B-48F1-428F-9383-5C4992458708}"/>
                </a:ext>
              </a:extLst>
            </p:cNvPr>
            <p:cNvCxnSpPr>
              <a:cxnSpLocks/>
              <a:stCxn id="330" idx="7"/>
              <a:endCxn id="248" idx="3"/>
            </p:cNvCxnSpPr>
            <p:nvPr/>
          </p:nvCxnSpPr>
          <p:spPr>
            <a:xfrm flipV="1">
              <a:off x="7309369" y="4130685"/>
              <a:ext cx="319727" cy="36126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51" name="直接连接符 350">
              <a:extLst>
                <a:ext uri="{FF2B5EF4-FFF2-40B4-BE49-F238E27FC236}">
                  <a16:creationId xmlns:a16="http://schemas.microsoft.com/office/drawing/2014/main" id="{8EBDF9DD-7E3A-4F89-AC2F-5C5024BDD75F}"/>
                </a:ext>
              </a:extLst>
            </p:cNvPr>
            <p:cNvCxnSpPr>
              <a:cxnSpLocks/>
              <a:stCxn id="330" idx="6"/>
              <a:endCxn id="249" idx="2"/>
            </p:cNvCxnSpPr>
            <p:nvPr/>
          </p:nvCxnSpPr>
          <p:spPr>
            <a:xfrm>
              <a:off x="7318235" y="4513351"/>
              <a:ext cx="181615" cy="7565"/>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52" name="直接连接符 351">
              <a:extLst>
                <a:ext uri="{FF2B5EF4-FFF2-40B4-BE49-F238E27FC236}">
                  <a16:creationId xmlns:a16="http://schemas.microsoft.com/office/drawing/2014/main" id="{60FC919C-B35A-4605-BAE9-C16E03E91030}"/>
                </a:ext>
              </a:extLst>
            </p:cNvPr>
            <p:cNvCxnSpPr>
              <a:cxnSpLocks/>
              <a:stCxn id="331" idx="7"/>
              <a:endCxn id="249" idx="3"/>
            </p:cNvCxnSpPr>
            <p:nvPr/>
          </p:nvCxnSpPr>
          <p:spPr>
            <a:xfrm flipV="1">
              <a:off x="7427846" y="4542321"/>
              <a:ext cx="80870" cy="460501"/>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53" name="直接连接符 352">
              <a:extLst>
                <a:ext uri="{FF2B5EF4-FFF2-40B4-BE49-F238E27FC236}">
                  <a16:creationId xmlns:a16="http://schemas.microsoft.com/office/drawing/2014/main" id="{318C7945-E7FD-4C04-A547-C0A9A705022D}"/>
                </a:ext>
              </a:extLst>
            </p:cNvPr>
            <p:cNvCxnSpPr>
              <a:cxnSpLocks/>
              <a:stCxn id="331" idx="6"/>
              <a:endCxn id="250" idx="2"/>
            </p:cNvCxnSpPr>
            <p:nvPr/>
          </p:nvCxnSpPr>
          <p:spPr>
            <a:xfrm flipV="1">
              <a:off x="7436712" y="5014019"/>
              <a:ext cx="178331" cy="10209"/>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54" name="直接连接符 353">
              <a:extLst>
                <a:ext uri="{FF2B5EF4-FFF2-40B4-BE49-F238E27FC236}">
                  <a16:creationId xmlns:a16="http://schemas.microsoft.com/office/drawing/2014/main" id="{97311B21-6218-46A2-A0F2-07F19E3974C8}"/>
                </a:ext>
              </a:extLst>
            </p:cNvPr>
            <p:cNvCxnSpPr>
              <a:cxnSpLocks/>
              <a:stCxn id="332" idx="6"/>
              <a:endCxn id="250" idx="3"/>
            </p:cNvCxnSpPr>
            <p:nvPr/>
          </p:nvCxnSpPr>
          <p:spPr>
            <a:xfrm flipV="1">
              <a:off x="7422456" y="5035424"/>
              <a:ext cx="201453" cy="34794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55" name="直接连接符 354">
              <a:extLst>
                <a:ext uri="{FF2B5EF4-FFF2-40B4-BE49-F238E27FC236}">
                  <a16:creationId xmlns:a16="http://schemas.microsoft.com/office/drawing/2014/main" id="{A057883B-CA7F-4FC8-8938-363F3A34C2E3}"/>
                </a:ext>
              </a:extLst>
            </p:cNvPr>
            <p:cNvCxnSpPr>
              <a:cxnSpLocks/>
              <a:stCxn id="332" idx="6"/>
              <a:endCxn id="251" idx="2"/>
            </p:cNvCxnSpPr>
            <p:nvPr/>
          </p:nvCxnSpPr>
          <p:spPr>
            <a:xfrm>
              <a:off x="7422456" y="5383368"/>
              <a:ext cx="140184" cy="36042"/>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grpSp>
      <p:sp>
        <p:nvSpPr>
          <p:cNvPr id="379" name="内容占位符 2">
            <a:extLst>
              <a:ext uri="{FF2B5EF4-FFF2-40B4-BE49-F238E27FC236}">
                <a16:creationId xmlns:a16="http://schemas.microsoft.com/office/drawing/2014/main" id="{5878968D-0A4D-4B89-9368-6F2D91673CF9}"/>
              </a:ext>
            </a:extLst>
          </p:cNvPr>
          <p:cNvSpPr txBox="1">
            <a:spLocks/>
          </p:cNvSpPr>
          <p:nvPr/>
        </p:nvSpPr>
        <p:spPr>
          <a:xfrm>
            <a:off x="3845857" y="5431955"/>
            <a:ext cx="2593764" cy="388010"/>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ltLang="zh-CN" dirty="0"/>
              <a:t>Folds shape customize</a:t>
            </a:r>
          </a:p>
        </p:txBody>
      </p:sp>
    </p:spTree>
    <p:extLst>
      <p:ext uri="{BB962C8B-B14F-4D97-AF65-F5344CB8AC3E}">
        <p14:creationId xmlns:p14="http://schemas.microsoft.com/office/powerpoint/2010/main" val="15428342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CFB14E-76C5-4397-99EF-274466CF1979}"/>
              </a:ext>
            </a:extLst>
          </p:cNvPr>
          <p:cNvSpPr>
            <a:spLocks noGrp="1"/>
          </p:cNvSpPr>
          <p:nvPr>
            <p:ph type="title"/>
          </p:nvPr>
        </p:nvSpPr>
        <p:spPr/>
        <p:txBody>
          <a:bodyPr vert="horz" lIns="91440" tIns="45720" rIns="91440" bIns="45720" rtlCol="0" anchor="b">
            <a:normAutofit/>
          </a:bodyPr>
          <a:lstStyle/>
          <a:p>
            <a:r>
              <a:rPr lang="en-US" altLang="zh-CN" sz="3500" cap="small" dirty="0"/>
              <a:t>Proposed Method </a:t>
            </a:r>
            <a:r>
              <a:rPr lang="en-US" altLang="zh-CN" sz="2000" cap="small" dirty="0"/>
              <a:t>- Physical simulation system upgrade</a:t>
            </a:r>
            <a:r>
              <a:rPr lang="en-US" altLang="zh-CN" sz="2000" dirty="0"/>
              <a:t> </a:t>
            </a:r>
            <a:endParaRPr lang="zh-CN" altLang="en-US" sz="2000" cap="small" dirty="0"/>
          </a:p>
        </p:txBody>
      </p:sp>
      <p:sp>
        <p:nvSpPr>
          <p:cNvPr id="328" name="文本框 327">
            <a:extLst>
              <a:ext uri="{FF2B5EF4-FFF2-40B4-BE49-F238E27FC236}">
                <a16:creationId xmlns:a16="http://schemas.microsoft.com/office/drawing/2014/main" id="{C390FCC3-2510-451D-893E-DEE0ECFD001F}"/>
              </a:ext>
            </a:extLst>
          </p:cNvPr>
          <p:cNvSpPr txBox="1"/>
          <p:nvPr/>
        </p:nvSpPr>
        <p:spPr>
          <a:xfrm>
            <a:off x="192944" y="5657671"/>
            <a:ext cx="8758112" cy="1200329"/>
          </a:xfrm>
          <a:prstGeom prst="rect">
            <a:avLst/>
          </a:prstGeom>
          <a:noFill/>
        </p:spPr>
        <p:txBody>
          <a:bodyPr wrap="square" rtlCol="0">
            <a:spAutoFit/>
          </a:bodyPr>
          <a:lstStyle/>
          <a:p>
            <a:r>
              <a:rPr lang="en-US" altLang="zh-CN" dirty="0">
                <a:solidFill>
                  <a:schemeClr val="accent3">
                    <a:lumMod val="75000"/>
                  </a:schemeClr>
                </a:solidFill>
              </a:rPr>
              <a:t>Spring parameter’s constraints on user input curves</a:t>
            </a:r>
            <a:r>
              <a:rPr lang="en-US" altLang="zh-CN" dirty="0">
                <a:solidFill>
                  <a:srgbClr val="0070C0"/>
                </a:solidFill>
              </a:rPr>
              <a:t>: </a:t>
            </a:r>
          </a:p>
          <a:p>
            <a:r>
              <a:rPr lang="en-US" altLang="zh-CN" dirty="0">
                <a:solidFill>
                  <a:srgbClr val="0070C0"/>
                </a:solidFill>
              </a:rPr>
              <a:t>Limit the parameters of the spring structures on the folded surface generated based on the user input curves to avoid the shape of these folds changing too much or disappearing directly after the physical simulation. </a:t>
            </a:r>
            <a:endParaRPr lang="en-US" altLang="zh-CN" dirty="0">
              <a:solidFill>
                <a:schemeClr val="accent3">
                  <a:lumMod val="75000"/>
                </a:schemeClr>
              </a:solidFill>
            </a:endParaRPr>
          </a:p>
        </p:txBody>
      </p:sp>
      <p:grpSp>
        <p:nvGrpSpPr>
          <p:cNvPr id="335" name="组合 334">
            <a:extLst>
              <a:ext uri="{FF2B5EF4-FFF2-40B4-BE49-F238E27FC236}">
                <a16:creationId xmlns:a16="http://schemas.microsoft.com/office/drawing/2014/main" id="{0414E7F6-5976-4B31-ADC8-CAAA843FD53D}"/>
              </a:ext>
            </a:extLst>
          </p:cNvPr>
          <p:cNvGrpSpPr/>
          <p:nvPr/>
        </p:nvGrpSpPr>
        <p:grpSpPr>
          <a:xfrm>
            <a:off x="2036892" y="1917315"/>
            <a:ext cx="5070215" cy="3740356"/>
            <a:chOff x="454015" y="1860542"/>
            <a:chExt cx="5070215" cy="3740356"/>
          </a:xfrm>
        </p:grpSpPr>
        <p:grpSp>
          <p:nvGrpSpPr>
            <p:cNvPr id="332" name="组合 331">
              <a:extLst>
                <a:ext uri="{FF2B5EF4-FFF2-40B4-BE49-F238E27FC236}">
                  <a16:creationId xmlns:a16="http://schemas.microsoft.com/office/drawing/2014/main" id="{EB1E26A0-CD1F-408F-BB32-1CAA748CCA41}"/>
                </a:ext>
              </a:extLst>
            </p:cNvPr>
            <p:cNvGrpSpPr/>
            <p:nvPr/>
          </p:nvGrpSpPr>
          <p:grpSpPr>
            <a:xfrm>
              <a:off x="787722" y="1860542"/>
              <a:ext cx="4292828" cy="3395525"/>
              <a:chOff x="787722" y="1971639"/>
              <a:chExt cx="4292828" cy="3395525"/>
            </a:xfrm>
          </p:grpSpPr>
          <p:pic>
            <p:nvPicPr>
              <p:cNvPr id="330" name="图片 329">
                <a:extLst>
                  <a:ext uri="{FF2B5EF4-FFF2-40B4-BE49-F238E27FC236}">
                    <a16:creationId xmlns:a16="http://schemas.microsoft.com/office/drawing/2014/main" id="{ED077D81-E8D5-44ED-8745-40B193E9380B}"/>
                  </a:ext>
                </a:extLst>
              </p:cNvPr>
              <p:cNvPicPr>
                <a:picLocks noChangeAspect="1"/>
              </p:cNvPicPr>
              <p:nvPr/>
            </p:nvPicPr>
            <p:blipFill>
              <a:blip r:embed="rId3"/>
              <a:stretch>
                <a:fillRect/>
              </a:stretch>
            </p:blipFill>
            <p:spPr>
              <a:xfrm>
                <a:off x="787722" y="1971639"/>
                <a:ext cx="4280970" cy="1711598"/>
              </a:xfrm>
              <a:prstGeom prst="rect">
                <a:avLst/>
              </a:prstGeom>
            </p:spPr>
          </p:pic>
          <p:pic>
            <p:nvPicPr>
              <p:cNvPr id="331" name="图片 330">
                <a:extLst>
                  <a:ext uri="{FF2B5EF4-FFF2-40B4-BE49-F238E27FC236}">
                    <a16:creationId xmlns:a16="http://schemas.microsoft.com/office/drawing/2014/main" id="{CACAACE3-7E1A-4157-A8B2-9186A01AC704}"/>
                  </a:ext>
                </a:extLst>
              </p:cNvPr>
              <p:cNvPicPr>
                <a:picLocks noChangeAspect="1"/>
              </p:cNvPicPr>
              <p:nvPr/>
            </p:nvPicPr>
            <p:blipFill>
              <a:blip r:embed="rId4"/>
              <a:stretch>
                <a:fillRect/>
              </a:stretch>
            </p:blipFill>
            <p:spPr>
              <a:xfrm>
                <a:off x="787722" y="3683237"/>
                <a:ext cx="4292828" cy="1683927"/>
              </a:xfrm>
              <a:prstGeom prst="rect">
                <a:avLst/>
              </a:prstGeom>
            </p:spPr>
          </p:pic>
        </p:grpSp>
        <p:sp>
          <p:nvSpPr>
            <p:cNvPr id="333" name="内容占位符 2">
              <a:extLst>
                <a:ext uri="{FF2B5EF4-FFF2-40B4-BE49-F238E27FC236}">
                  <a16:creationId xmlns:a16="http://schemas.microsoft.com/office/drawing/2014/main" id="{C9EC8EDD-5942-4102-BF02-F49CF44B6DDF}"/>
                </a:ext>
              </a:extLst>
            </p:cNvPr>
            <p:cNvSpPr txBox="1">
              <a:spLocks/>
            </p:cNvSpPr>
            <p:nvPr/>
          </p:nvSpPr>
          <p:spPr>
            <a:xfrm>
              <a:off x="454015" y="5283738"/>
              <a:ext cx="2616750" cy="313721"/>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ltLang="zh-CN" dirty="0"/>
                <a:t>Without</a:t>
              </a:r>
              <a:r>
                <a:rPr lang="zh-CN" altLang="en-US" dirty="0"/>
                <a:t> </a:t>
              </a:r>
              <a:r>
                <a:rPr lang="en-US" altLang="zh-CN" dirty="0"/>
                <a:t>constraints</a:t>
              </a:r>
            </a:p>
          </p:txBody>
        </p:sp>
        <p:sp>
          <p:nvSpPr>
            <p:cNvPr id="334" name="内容占位符 2">
              <a:extLst>
                <a:ext uri="{FF2B5EF4-FFF2-40B4-BE49-F238E27FC236}">
                  <a16:creationId xmlns:a16="http://schemas.microsoft.com/office/drawing/2014/main" id="{19CD7AF3-1B64-4188-B948-3056F7CC0272}"/>
                </a:ext>
              </a:extLst>
            </p:cNvPr>
            <p:cNvSpPr txBox="1">
              <a:spLocks/>
            </p:cNvSpPr>
            <p:nvPr/>
          </p:nvSpPr>
          <p:spPr>
            <a:xfrm>
              <a:off x="2907480" y="5287177"/>
              <a:ext cx="2616750" cy="313721"/>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ltLang="zh-CN" dirty="0"/>
                <a:t>With</a:t>
              </a:r>
              <a:r>
                <a:rPr lang="zh-CN" altLang="en-US" dirty="0"/>
                <a:t> </a:t>
              </a:r>
              <a:r>
                <a:rPr lang="en-US" altLang="zh-CN" dirty="0"/>
                <a:t>constraints</a:t>
              </a:r>
            </a:p>
          </p:txBody>
        </p:sp>
      </p:grpSp>
    </p:spTree>
    <p:extLst>
      <p:ext uri="{BB962C8B-B14F-4D97-AF65-F5344CB8AC3E}">
        <p14:creationId xmlns:p14="http://schemas.microsoft.com/office/powerpoint/2010/main" val="1309306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CFB14E-76C5-4397-99EF-274466CF1979}"/>
              </a:ext>
            </a:extLst>
          </p:cNvPr>
          <p:cNvSpPr>
            <a:spLocks noGrp="1"/>
          </p:cNvSpPr>
          <p:nvPr>
            <p:ph type="title"/>
          </p:nvPr>
        </p:nvSpPr>
        <p:spPr/>
        <p:txBody>
          <a:bodyPr vert="horz" lIns="91440" tIns="45720" rIns="91440" bIns="45720" rtlCol="0" anchor="b">
            <a:normAutofit/>
          </a:bodyPr>
          <a:lstStyle/>
          <a:p>
            <a:r>
              <a:rPr lang="en-US" altLang="zh-CN" sz="3500" cap="small" dirty="0"/>
              <a:t>Proposed Method </a:t>
            </a:r>
            <a:r>
              <a:rPr lang="en-US" altLang="zh-CN" sz="2000" cap="small" dirty="0"/>
              <a:t>- Physical simulation system upgrade</a:t>
            </a:r>
            <a:r>
              <a:rPr lang="en-US" altLang="zh-CN" sz="2000" dirty="0"/>
              <a:t> </a:t>
            </a:r>
            <a:endParaRPr lang="zh-CN" altLang="en-US" sz="2000" cap="small" dirty="0"/>
          </a:p>
        </p:txBody>
      </p:sp>
      <p:sp>
        <p:nvSpPr>
          <p:cNvPr id="328" name="文本框 327">
            <a:extLst>
              <a:ext uri="{FF2B5EF4-FFF2-40B4-BE49-F238E27FC236}">
                <a16:creationId xmlns:a16="http://schemas.microsoft.com/office/drawing/2014/main" id="{C390FCC3-2510-451D-893E-DEE0ECFD001F}"/>
              </a:ext>
            </a:extLst>
          </p:cNvPr>
          <p:cNvSpPr txBox="1"/>
          <p:nvPr/>
        </p:nvSpPr>
        <p:spPr>
          <a:xfrm>
            <a:off x="192944" y="5657671"/>
            <a:ext cx="8758112" cy="923330"/>
          </a:xfrm>
          <a:prstGeom prst="rect">
            <a:avLst/>
          </a:prstGeom>
          <a:noFill/>
        </p:spPr>
        <p:txBody>
          <a:bodyPr wrap="square" rtlCol="0">
            <a:spAutoFit/>
          </a:bodyPr>
          <a:lstStyle/>
          <a:p>
            <a:r>
              <a:rPr lang="en-US" altLang="zh-CN" dirty="0">
                <a:solidFill>
                  <a:schemeClr val="accent3">
                    <a:lumMod val="75000"/>
                  </a:schemeClr>
                </a:solidFill>
              </a:rPr>
              <a:t>Sketch-based sewing lines input</a:t>
            </a:r>
            <a:r>
              <a:rPr lang="en-US" altLang="zh-CN" dirty="0">
                <a:solidFill>
                  <a:srgbClr val="0070C0"/>
                </a:solidFill>
              </a:rPr>
              <a:t>: </a:t>
            </a:r>
          </a:p>
          <a:p>
            <a:pPr lvl="0" algn="just" defTabSz="914400">
              <a:defRPr/>
            </a:pPr>
            <a:r>
              <a:rPr lang="en-US" altLang="zh-CN" dirty="0">
                <a:solidFill>
                  <a:srgbClr val="0070C0"/>
                </a:solidFill>
              </a:rPr>
              <a:t>Use the same idea as local spring parameter’s constraints to produce the effect of local folds accumulation.   </a:t>
            </a:r>
            <a:endParaRPr lang="zh-CN" altLang="en-US" dirty="0">
              <a:solidFill>
                <a:srgbClr val="0070C0"/>
              </a:solidFill>
            </a:endParaRPr>
          </a:p>
        </p:txBody>
      </p:sp>
      <p:sp>
        <p:nvSpPr>
          <p:cNvPr id="333" name="内容占位符 2">
            <a:extLst>
              <a:ext uri="{FF2B5EF4-FFF2-40B4-BE49-F238E27FC236}">
                <a16:creationId xmlns:a16="http://schemas.microsoft.com/office/drawing/2014/main" id="{C9EC8EDD-5942-4102-BF02-F49CF44B6DDF}"/>
              </a:ext>
            </a:extLst>
          </p:cNvPr>
          <p:cNvSpPr txBox="1">
            <a:spLocks/>
          </p:cNvSpPr>
          <p:nvPr/>
        </p:nvSpPr>
        <p:spPr>
          <a:xfrm>
            <a:off x="1445327" y="4916900"/>
            <a:ext cx="3126673" cy="340596"/>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ltLang="zh-CN" dirty="0"/>
              <a:t>Yellow curves: sewing lines</a:t>
            </a:r>
          </a:p>
        </p:txBody>
      </p:sp>
      <p:grpSp>
        <p:nvGrpSpPr>
          <p:cNvPr id="5" name="组合 4">
            <a:extLst>
              <a:ext uri="{FF2B5EF4-FFF2-40B4-BE49-F238E27FC236}">
                <a16:creationId xmlns:a16="http://schemas.microsoft.com/office/drawing/2014/main" id="{2EA8F268-D3B6-47C5-8915-E8D37798CF2D}"/>
              </a:ext>
            </a:extLst>
          </p:cNvPr>
          <p:cNvGrpSpPr/>
          <p:nvPr/>
        </p:nvGrpSpPr>
        <p:grpSpPr>
          <a:xfrm>
            <a:off x="1625871" y="2317391"/>
            <a:ext cx="6076347" cy="2547956"/>
            <a:chOff x="1155853" y="2317391"/>
            <a:chExt cx="6076347" cy="2547956"/>
          </a:xfrm>
        </p:grpSpPr>
        <p:pic>
          <p:nvPicPr>
            <p:cNvPr id="3" name="图片 2">
              <a:extLst>
                <a:ext uri="{FF2B5EF4-FFF2-40B4-BE49-F238E27FC236}">
                  <a16:creationId xmlns:a16="http://schemas.microsoft.com/office/drawing/2014/main" id="{E712EE87-A6E1-475F-870E-C86893AE0318}"/>
                </a:ext>
              </a:extLst>
            </p:cNvPr>
            <p:cNvPicPr>
              <a:picLocks noChangeAspect="1"/>
            </p:cNvPicPr>
            <p:nvPr/>
          </p:nvPicPr>
          <p:blipFill>
            <a:blip r:embed="rId3"/>
            <a:stretch>
              <a:fillRect/>
            </a:stretch>
          </p:blipFill>
          <p:spPr>
            <a:xfrm>
              <a:off x="1155853" y="2350729"/>
              <a:ext cx="2867046" cy="2481281"/>
            </a:xfrm>
            <a:prstGeom prst="rect">
              <a:avLst/>
            </a:prstGeom>
          </p:spPr>
        </p:pic>
        <p:pic>
          <p:nvPicPr>
            <p:cNvPr id="4" name="图片 3">
              <a:extLst>
                <a:ext uri="{FF2B5EF4-FFF2-40B4-BE49-F238E27FC236}">
                  <a16:creationId xmlns:a16="http://schemas.microsoft.com/office/drawing/2014/main" id="{439C5CDF-2F04-40E5-9EB6-565D2996F682}"/>
                </a:ext>
              </a:extLst>
            </p:cNvPr>
            <p:cNvPicPr>
              <a:picLocks noChangeAspect="1"/>
            </p:cNvPicPr>
            <p:nvPr/>
          </p:nvPicPr>
          <p:blipFill>
            <a:blip r:embed="rId4"/>
            <a:stretch>
              <a:fillRect/>
            </a:stretch>
          </p:blipFill>
          <p:spPr>
            <a:xfrm>
              <a:off x="4441355" y="2317391"/>
              <a:ext cx="2790845" cy="2547956"/>
            </a:xfrm>
            <a:prstGeom prst="rect">
              <a:avLst/>
            </a:prstGeom>
          </p:spPr>
        </p:pic>
      </p:grpSp>
      <p:cxnSp>
        <p:nvCxnSpPr>
          <p:cNvPr id="9" name="直接箭头连接符 8">
            <a:extLst>
              <a:ext uri="{FF2B5EF4-FFF2-40B4-BE49-F238E27FC236}">
                <a16:creationId xmlns:a16="http://schemas.microsoft.com/office/drawing/2014/main" id="{F65FFF34-2E63-4D86-80CD-CD36ED28F14E}"/>
              </a:ext>
            </a:extLst>
          </p:cNvPr>
          <p:cNvCxnSpPr>
            <a:cxnSpLocks/>
          </p:cNvCxnSpPr>
          <p:nvPr/>
        </p:nvCxnSpPr>
        <p:spPr>
          <a:xfrm flipV="1">
            <a:off x="2256090" y="3871245"/>
            <a:ext cx="213645" cy="104565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5661342"/>
      </p:ext>
    </p:extLst>
  </p:cSld>
  <p:clrMapOvr>
    <a:masterClrMapping/>
  </p:clrMapOvr>
</p:sld>
</file>

<file path=ppt/theme/theme1.xml><?xml version="1.0" encoding="utf-8"?>
<a:theme xmlns:a="http://schemas.openxmlformats.org/drawingml/2006/main" name="红利">
  <a:themeElements>
    <a:clrScheme name="蓝色暖调">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红利">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红利">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TM03457464[[fn=红利]]</Template>
  <TotalTime>11402</TotalTime>
  <Words>2680</Words>
  <Application>Microsoft Office PowerPoint</Application>
  <PresentationFormat>全屏显示(4:3)</PresentationFormat>
  <Paragraphs>144</Paragraphs>
  <Slides>14</Slides>
  <Notes>14</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14</vt:i4>
      </vt:variant>
    </vt:vector>
  </HeadingPairs>
  <TitlesOfParts>
    <vt:vector size="20" baseType="lpstr">
      <vt:lpstr>BIZ UDGothic</vt:lpstr>
      <vt:lpstr>等线</vt:lpstr>
      <vt:lpstr>Consolas</vt:lpstr>
      <vt:lpstr>Gill Sans MT</vt:lpstr>
      <vt:lpstr>Wingdings 2</vt:lpstr>
      <vt:lpstr>红利</vt:lpstr>
      <vt:lpstr>Interactive Sketch-based Method for Generating Realistic Cloth Graphics from 3D Model</vt:lpstr>
      <vt:lpstr>Research Background</vt:lpstr>
      <vt:lpstr>Related Works</vt:lpstr>
      <vt:lpstr>Research Purpose</vt:lpstr>
      <vt:lpstr>Related Works</vt:lpstr>
      <vt:lpstr>Research Purpose - Based on Shi’s work</vt:lpstr>
      <vt:lpstr>Proposed Method – Remeshing &amp; Folds shape customize</vt:lpstr>
      <vt:lpstr>Proposed Method - Physical simulation system upgrade </vt:lpstr>
      <vt:lpstr>Proposed Method - Physical simulation system upgrade </vt:lpstr>
      <vt:lpstr>Proposed Method - Physical simulation system upgrade </vt:lpstr>
      <vt:lpstr>User Interface</vt:lpstr>
      <vt:lpstr>Evaluation</vt:lpstr>
      <vt:lpstr>Section Composition of Master’s Thesis</vt:lpstr>
      <vt:lpstr>Conclusion and 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Interactive Sketch-based Method for Generating Realistic Cloth Graphics from 3D Model</dc:title>
  <dc:creator>雨霏 郑</dc:creator>
  <cp:lastModifiedBy>雨霏 郑</cp:lastModifiedBy>
  <cp:revision>1188</cp:revision>
  <dcterms:created xsi:type="dcterms:W3CDTF">2019-08-29T02:11:29Z</dcterms:created>
  <dcterms:modified xsi:type="dcterms:W3CDTF">2020-02-03T00:17:48Z</dcterms:modified>
</cp:coreProperties>
</file>